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66" r:id="rId5"/>
    <p:sldId id="260" r:id="rId6"/>
    <p:sldId id="261" r:id="rId7"/>
    <p:sldId id="263" r:id="rId8"/>
    <p:sldId id="264" r:id="rId9"/>
    <p:sldId id="262" r:id="rId10"/>
    <p:sldId id="265" r:id="rId11"/>
    <p:sldId id="26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9F9F9"/>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66" d="100"/>
          <a:sy n="66" d="100"/>
        </p:scale>
        <p:origin x="1330" y="31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1143E2A3-28EC-4C03-A2B1-5BEBB15C929C}" type="datetimeFigureOut">
              <a:rPr lang="en-US" smtClean="0"/>
              <a:t>10/11/2024</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955D4712-311F-4B55-A4C2-D892053C8DFB}"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7816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43E2A3-28EC-4C03-A2B1-5BEBB15C929C}" type="datetimeFigureOut">
              <a:rPr lang="en-US" smtClean="0"/>
              <a:t>10/11/2024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5D4712-311F-4B55-A4C2-D892053C8DFB}" type="slidenum">
              <a:rPr lang="en-US" smtClean="0"/>
              <a:t>‹#›</a:t>
            </a:fld>
            <a:endParaRPr lang="en-US"/>
          </a:p>
        </p:txBody>
      </p:sp>
    </p:spTree>
    <p:extLst>
      <p:ext uri="{BB962C8B-B14F-4D97-AF65-F5344CB8AC3E}">
        <p14:creationId xmlns:p14="http://schemas.microsoft.com/office/powerpoint/2010/main" val="3827133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43E2A3-28EC-4C03-A2B1-5BEBB15C929C}" type="datetimeFigureOut">
              <a:rPr lang="en-US" smtClean="0"/>
              <a:t>10/11/2024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5D4712-311F-4B55-A4C2-D892053C8DFB}"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642797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43E2A3-28EC-4C03-A2B1-5BEBB15C929C}" type="datetimeFigureOut">
              <a:rPr lang="en-US" smtClean="0"/>
              <a:t>10/11/2024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5D4712-311F-4B55-A4C2-D892053C8DFB}"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61411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43E2A3-28EC-4C03-A2B1-5BEBB15C929C}" type="datetimeFigureOut">
              <a:rPr lang="en-US" smtClean="0"/>
              <a:t>10/11/2024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5D4712-311F-4B55-A4C2-D892053C8DFB}" type="slidenum">
              <a:rPr lang="en-US" smtClean="0"/>
              <a:t>‹#›</a:t>
            </a:fld>
            <a:endParaRPr lang="en-US"/>
          </a:p>
        </p:txBody>
      </p:sp>
    </p:spTree>
    <p:extLst>
      <p:ext uri="{BB962C8B-B14F-4D97-AF65-F5344CB8AC3E}">
        <p14:creationId xmlns:p14="http://schemas.microsoft.com/office/powerpoint/2010/main" val="41078143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43E2A3-28EC-4C03-A2B1-5BEBB15C929C}" type="datetimeFigureOut">
              <a:rPr lang="en-US" smtClean="0"/>
              <a:t>10/11/2024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5D4712-311F-4B55-A4C2-D892053C8DFB}"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939615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43E2A3-28EC-4C03-A2B1-5BEBB15C929C}" type="datetimeFigureOut">
              <a:rPr lang="en-US" smtClean="0"/>
              <a:t>10/11/2024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5D4712-311F-4B55-A4C2-D892053C8DFB}"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798539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43E2A3-28EC-4C03-A2B1-5BEBB15C929C}" type="datetimeFigureOut">
              <a:rPr lang="en-US" smtClean="0"/>
              <a:t>10/11/2024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5D4712-311F-4B55-A4C2-D892053C8DFB}"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27154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43E2A3-28EC-4C03-A2B1-5BEBB15C929C}" type="datetimeFigureOut">
              <a:rPr lang="en-US" smtClean="0"/>
              <a:t>10/11/2024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5D4712-311F-4B55-A4C2-D892053C8DFB}"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67098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43E2A3-28EC-4C03-A2B1-5BEBB15C929C}" type="datetimeFigureOut">
              <a:rPr lang="en-US" smtClean="0"/>
              <a:t>10/11/2024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5D4712-311F-4B55-A4C2-D892053C8DFB}" type="slidenum">
              <a:rPr lang="en-US" smtClean="0"/>
              <a:t>‹#›</a:t>
            </a:fld>
            <a:endParaRPr lang="en-US"/>
          </a:p>
        </p:txBody>
      </p:sp>
    </p:spTree>
    <p:extLst>
      <p:ext uri="{BB962C8B-B14F-4D97-AF65-F5344CB8AC3E}">
        <p14:creationId xmlns:p14="http://schemas.microsoft.com/office/powerpoint/2010/main" val="2650066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43E2A3-28EC-4C03-A2B1-5BEBB15C929C}" type="datetimeFigureOut">
              <a:rPr lang="en-US" smtClean="0"/>
              <a:t>10/11/2024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5D4712-311F-4B55-A4C2-D892053C8DFB}"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64710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143E2A3-28EC-4C03-A2B1-5BEBB15C929C}" type="datetimeFigureOut">
              <a:rPr lang="en-US" smtClean="0"/>
              <a:t>10/11/2024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5D4712-311F-4B55-A4C2-D892053C8DFB}" type="slidenum">
              <a:rPr lang="en-US" smtClean="0"/>
              <a:t>‹#›</a:t>
            </a:fld>
            <a:endParaRPr lang="en-US"/>
          </a:p>
        </p:txBody>
      </p:sp>
    </p:spTree>
    <p:extLst>
      <p:ext uri="{BB962C8B-B14F-4D97-AF65-F5344CB8AC3E}">
        <p14:creationId xmlns:p14="http://schemas.microsoft.com/office/powerpoint/2010/main" val="393491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43E2A3-28EC-4C03-A2B1-5BEBB15C929C}" type="datetimeFigureOut">
              <a:rPr lang="en-US" smtClean="0"/>
              <a:t>10/11/2024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5D4712-311F-4B55-A4C2-D892053C8DFB}"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2174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143E2A3-28EC-4C03-A2B1-5BEBB15C929C}" type="datetimeFigureOut">
              <a:rPr lang="en-US" smtClean="0"/>
              <a:t>10/11/2024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5D4712-311F-4B55-A4C2-D892053C8DFB}"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8889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43E2A3-28EC-4C03-A2B1-5BEBB15C929C}" type="datetimeFigureOut">
              <a:rPr lang="en-US" smtClean="0"/>
              <a:t>10/11/2024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5D4712-311F-4B55-A4C2-D892053C8DFB}" type="slidenum">
              <a:rPr lang="en-US" smtClean="0"/>
              <a:t>‹#›</a:t>
            </a:fld>
            <a:endParaRPr lang="en-US"/>
          </a:p>
        </p:txBody>
      </p:sp>
    </p:spTree>
    <p:extLst>
      <p:ext uri="{BB962C8B-B14F-4D97-AF65-F5344CB8AC3E}">
        <p14:creationId xmlns:p14="http://schemas.microsoft.com/office/powerpoint/2010/main" val="3761176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43E2A3-28EC-4C03-A2B1-5BEBB15C929C}" type="datetimeFigureOut">
              <a:rPr lang="en-US" smtClean="0"/>
              <a:t>10/11/2024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5D4712-311F-4B55-A4C2-D892053C8DFB}"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941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43E2A3-28EC-4C03-A2B1-5BEBB15C929C}" type="datetimeFigureOut">
              <a:rPr lang="en-US" smtClean="0"/>
              <a:t>10/11/2024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5D4712-311F-4B55-A4C2-D892053C8DFB}" type="slidenum">
              <a:rPr lang="en-US" smtClean="0"/>
              <a:t>‹#›</a:t>
            </a:fld>
            <a:endParaRPr lang="en-US"/>
          </a:p>
        </p:txBody>
      </p:sp>
    </p:spTree>
    <p:extLst>
      <p:ext uri="{BB962C8B-B14F-4D97-AF65-F5344CB8AC3E}">
        <p14:creationId xmlns:p14="http://schemas.microsoft.com/office/powerpoint/2010/main" val="12832649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143E2A3-28EC-4C03-A2B1-5BEBB15C929C}" type="datetimeFigureOut">
              <a:rPr lang="en-US" smtClean="0"/>
              <a:t>10/11/2024</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55D4712-311F-4B55-A4C2-D892053C8DFB}" type="slidenum">
              <a:rPr lang="en-US" smtClean="0"/>
              <a:t>‹#›</a:t>
            </a:fld>
            <a:endParaRPr lang="en-US"/>
          </a:p>
        </p:txBody>
      </p:sp>
    </p:spTree>
    <p:extLst>
      <p:ext uri="{BB962C8B-B14F-4D97-AF65-F5344CB8AC3E}">
        <p14:creationId xmlns:p14="http://schemas.microsoft.com/office/powerpoint/2010/main" val="7232308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tokopedia.com/bettasrengseng/anak-ayam-kampung-asli-umur-2-minggu" TargetMode="Externa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hyperlink" Target="https://shopee.co.id/product/20054612/2272969774?gads_t_sig=VTJGc2RHVmtYMTlxTFVSVVRrdENkVEg0SDd3VWo1MDQyT052d3EvY1B4WmtUd2JhNGRnU1BqMTZtdisra1NtL3RKZHZaaFAzK2ZnbWUyclhwdURTT0NscS8wUVM4ejhmTkZObndJMUI4YlpadlpjZnZaaEZYZlNUVXZSMnpHVDI&amp;gad_source=1&amp;gclid=Cj0KCQjwjY64BhCaARIsAIfc7YZ26p9YQ6dTUhcCjZF_bdRbbd7pRO0u6cBrX5LOuocuBI4TPQt2akEaAgQhEALw_wcB" TargetMode="External"/><Relationship Id="rId5" Type="http://schemas.openxmlformats.org/officeDocument/2006/relationships/hyperlink" Target="https://shopee.co.id/product/167368232/2730906558?gads_t_sig=VTJGc2RHVmtYMTlxTFVSVVRrdENkVzBLS2xuUGZzMlQ5NjlFWklmRkZjVG9PbEg1MCtLN2wwQktuVTQvTVM2b1hwd0w3RUVQcVdscXY5b1pXU3lyMGk0bHRXVDB6SmNSSXVMbWhYamJFU1pOdVl3eVVJZzduRmt6bU5sSEJZdy8&amp;gad_source=4&amp;gclid=Cj0KCQjw6oi4BhD1ARIsAL6pox0dXmxI1xghLfG65vw-jdMmGrUMl8vbAp5UbdSy7OeYai4jVtvPMysaAuNMEALw_wcB" TargetMode="External"/><Relationship Id="rId4" Type="http://schemas.openxmlformats.org/officeDocument/2006/relationships/hyperlink" Target="https://www.tokopedia.com/srkaranglewas/tempat-makan-ayam-5-kg-medion?utm_source=google&amp;utm_medium=organic&amp;utm_campaign=pdp"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E1750-6231-71CE-7B38-5D56B7530E5E}"/>
              </a:ext>
            </a:extLst>
          </p:cNvPr>
          <p:cNvSpPr>
            <a:spLocks noGrp="1"/>
          </p:cNvSpPr>
          <p:nvPr>
            <p:ph type="ctrTitle"/>
          </p:nvPr>
        </p:nvSpPr>
        <p:spPr>
          <a:xfrm>
            <a:off x="2688165" y="1684870"/>
            <a:ext cx="6815669" cy="1515533"/>
          </a:xfrm>
        </p:spPr>
        <p:txBody>
          <a:bodyPr/>
          <a:lstStyle/>
          <a:p>
            <a:r>
              <a:rPr lang="en-US" sz="3200" dirty="0"/>
              <a:t>The prevalence of diseases or parasites in native chickens based on their environment</a:t>
            </a:r>
          </a:p>
        </p:txBody>
      </p:sp>
      <p:sp>
        <p:nvSpPr>
          <p:cNvPr id="3" name="Subtitle 2">
            <a:extLst>
              <a:ext uri="{FF2B5EF4-FFF2-40B4-BE49-F238E27FC236}">
                <a16:creationId xmlns:a16="http://schemas.microsoft.com/office/drawing/2014/main" id="{ADDB1FE1-812D-6CF0-CB0F-E566ED279FE1}"/>
              </a:ext>
            </a:extLst>
          </p:cNvPr>
          <p:cNvSpPr>
            <a:spLocks noGrp="1"/>
          </p:cNvSpPr>
          <p:nvPr>
            <p:ph type="subTitle" idx="1"/>
          </p:nvPr>
        </p:nvSpPr>
        <p:spPr/>
        <p:txBody>
          <a:bodyPr/>
          <a:lstStyle/>
          <a:p>
            <a:r>
              <a:rPr lang="en-US" dirty="0"/>
              <a:t>Fazl Nazheef LVL 10</a:t>
            </a:r>
          </a:p>
        </p:txBody>
      </p:sp>
      <p:pic>
        <p:nvPicPr>
          <p:cNvPr id="1026" name="Picture 2" descr="Chicken PNG, Chicken Transparent Background - FreeIconsPNG">
            <a:extLst>
              <a:ext uri="{FF2B5EF4-FFF2-40B4-BE49-F238E27FC236}">
                <a16:creationId xmlns:a16="http://schemas.microsoft.com/office/drawing/2014/main" id="{28284FB6-FF76-00FC-9A92-1258042C5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8798560" y="3317240"/>
            <a:ext cx="3474722" cy="462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5016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7C9D55-672D-03C0-C102-0F0F2B93B649}"/>
              </a:ext>
            </a:extLst>
          </p:cNvPr>
          <p:cNvSpPr/>
          <p:nvPr/>
        </p:nvSpPr>
        <p:spPr>
          <a:xfrm>
            <a:off x="1295402" y="2123768"/>
            <a:ext cx="9952701" cy="1052051"/>
          </a:xfrm>
          <a:prstGeom prst="rect">
            <a:avLst/>
          </a:prstGeom>
          <a:solidFill>
            <a:srgbClr val="FBFBFB"/>
          </a:solidFill>
          <a:ln>
            <a:solidFill>
              <a:srgbClr val="F9F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Baby Chicken PNG Download Image">
            <a:extLst>
              <a:ext uri="{FF2B5EF4-FFF2-40B4-BE49-F238E27FC236}">
                <a16:creationId xmlns:a16="http://schemas.microsoft.com/office/drawing/2014/main" id="{E3079661-78BD-6205-8890-56FE12F7A0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0491" y="2016703"/>
            <a:ext cx="4333879" cy="147351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Table 11">
            <a:extLst>
              <a:ext uri="{FF2B5EF4-FFF2-40B4-BE49-F238E27FC236}">
                <a16:creationId xmlns:a16="http://schemas.microsoft.com/office/drawing/2014/main" id="{856E3320-C83A-042B-C9EE-3949974C8C11}"/>
              </a:ext>
            </a:extLst>
          </p:cNvPr>
          <p:cNvGraphicFramePr>
            <a:graphicFrameLocks noGrp="1"/>
          </p:cNvGraphicFramePr>
          <p:nvPr>
            <p:extLst>
              <p:ext uri="{D42A27DB-BD31-4B8C-83A1-F6EECF244321}">
                <p14:modId xmlns:p14="http://schemas.microsoft.com/office/powerpoint/2010/main" val="317758816"/>
              </p:ext>
            </p:extLst>
          </p:nvPr>
        </p:nvGraphicFramePr>
        <p:xfrm>
          <a:off x="1057565" y="646111"/>
          <a:ext cx="5669193" cy="5333693"/>
        </p:xfrm>
        <a:graphic>
          <a:graphicData uri="http://schemas.openxmlformats.org/drawingml/2006/table">
            <a:tbl>
              <a:tblPr/>
              <a:tblGrid>
                <a:gridCol w="393011">
                  <a:extLst>
                    <a:ext uri="{9D8B030D-6E8A-4147-A177-3AD203B41FA5}">
                      <a16:colId xmlns:a16="http://schemas.microsoft.com/office/drawing/2014/main" val="278076384"/>
                    </a:ext>
                  </a:extLst>
                </a:gridCol>
                <a:gridCol w="1572046">
                  <a:extLst>
                    <a:ext uri="{9D8B030D-6E8A-4147-A177-3AD203B41FA5}">
                      <a16:colId xmlns:a16="http://schemas.microsoft.com/office/drawing/2014/main" val="1789425182"/>
                    </a:ext>
                  </a:extLst>
                </a:gridCol>
                <a:gridCol w="992355">
                  <a:extLst>
                    <a:ext uri="{9D8B030D-6E8A-4147-A177-3AD203B41FA5}">
                      <a16:colId xmlns:a16="http://schemas.microsoft.com/office/drawing/2014/main" val="1357542823"/>
                    </a:ext>
                  </a:extLst>
                </a:gridCol>
                <a:gridCol w="1552397">
                  <a:extLst>
                    <a:ext uri="{9D8B030D-6E8A-4147-A177-3AD203B41FA5}">
                      <a16:colId xmlns:a16="http://schemas.microsoft.com/office/drawing/2014/main" val="3047633367"/>
                    </a:ext>
                  </a:extLst>
                </a:gridCol>
                <a:gridCol w="1159384">
                  <a:extLst>
                    <a:ext uri="{9D8B030D-6E8A-4147-A177-3AD203B41FA5}">
                      <a16:colId xmlns:a16="http://schemas.microsoft.com/office/drawing/2014/main" val="560192566"/>
                    </a:ext>
                  </a:extLst>
                </a:gridCol>
              </a:tblGrid>
              <a:tr h="903848">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No.</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600" b="1" i="0" u="none" strike="noStrike">
                          <a:solidFill>
                            <a:srgbClr val="000000"/>
                          </a:solidFill>
                          <a:effectLst/>
                          <a:latin typeface="Arial" panose="020B0604020202020204" pitchFamily="34" charset="0"/>
                        </a:rPr>
                        <a:t>Name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600" b="1" i="0" u="none" strike="noStrike">
                          <a:solidFill>
                            <a:srgbClr val="000000"/>
                          </a:solidFill>
                          <a:effectLst/>
                          <a:latin typeface="Arial" panose="020B0604020202020204" pitchFamily="34" charset="0"/>
                        </a:rPr>
                        <a:t>Quantity</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600" b="1" i="0" u="none" strike="noStrike">
                          <a:solidFill>
                            <a:srgbClr val="000000"/>
                          </a:solidFill>
                          <a:effectLst/>
                          <a:latin typeface="Arial" panose="020B0604020202020204" pitchFamily="34" charset="0"/>
                        </a:rPr>
                        <a:t>Cost</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600" b="1" i="0" u="none" strike="noStrike">
                          <a:solidFill>
                            <a:srgbClr val="000000"/>
                          </a:solidFill>
                          <a:effectLst/>
                          <a:latin typeface="Arial" panose="020B0604020202020204" pitchFamily="34" charset="0"/>
                        </a:rPr>
                        <a:t>Link</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38383840"/>
                  </a:ext>
                </a:extLst>
              </a:tr>
              <a:tr h="844253">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1.</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200" b="0" i="0" u="none" strike="noStrike">
                          <a:solidFill>
                            <a:srgbClr val="000000"/>
                          </a:solidFill>
                          <a:effectLst/>
                          <a:latin typeface="Arial" panose="020B0604020202020204" pitchFamily="34" charset="0"/>
                        </a:rPr>
                        <a:t>Baby native chickens</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rtl="0" fontAlgn="t">
                        <a:spcBef>
                          <a:spcPts val="0"/>
                        </a:spcBef>
                        <a:spcAft>
                          <a:spcPts val="0"/>
                        </a:spcAft>
                      </a:pPr>
                      <a:r>
                        <a:rPr lang="en-US" sz="1200" b="0" i="0" u="none" strike="noStrike">
                          <a:solidFill>
                            <a:srgbClr val="000000"/>
                          </a:solidFill>
                          <a:effectLst/>
                          <a:latin typeface="Arial" panose="020B0604020202020204" pitchFamily="34" charset="0"/>
                        </a:rPr>
                        <a:t>~40</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200" b="0" i="0" u="none" strike="noStrike" dirty="0">
                          <a:solidFill>
                            <a:srgbClr val="000000"/>
                          </a:solidFill>
                          <a:effectLst/>
                          <a:latin typeface="Arial" panose="020B0604020202020204" pitchFamily="34" charset="0"/>
                        </a:rPr>
                        <a:t>Rp. 8.500,00 each</a:t>
                      </a:r>
                      <a:endParaRPr lang="en-US" sz="2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200" b="0" i="0" u="sng" strike="noStrike">
                          <a:solidFill>
                            <a:srgbClr val="1155CC"/>
                          </a:solidFill>
                          <a:effectLst/>
                          <a:latin typeface="Arial" panose="020B0604020202020204" pitchFamily="34" charset="0"/>
                          <a:hlinkClick r:id="rId3"/>
                        </a:rPr>
                        <a:t>Link</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83060479"/>
                  </a:ext>
                </a:extLst>
              </a:tr>
              <a:tr h="576078">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2.</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200" b="0" i="0" u="none" strike="noStrike">
                          <a:solidFill>
                            <a:srgbClr val="000000"/>
                          </a:solidFill>
                          <a:effectLst/>
                          <a:latin typeface="Arial" panose="020B0604020202020204" pitchFamily="34" charset="0"/>
                        </a:rPr>
                        <a:t>Food dispenser</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rtl="0" fontAlgn="t">
                        <a:spcBef>
                          <a:spcPts val="0"/>
                        </a:spcBef>
                        <a:spcAft>
                          <a:spcPts val="0"/>
                        </a:spcAft>
                      </a:pPr>
                      <a:r>
                        <a:rPr lang="en-US" sz="1200" b="0" i="0" u="none" strike="noStrike">
                          <a:solidFill>
                            <a:srgbClr val="000000"/>
                          </a:solidFill>
                          <a:effectLst/>
                          <a:latin typeface="Arial" panose="020B0604020202020204" pitchFamily="34" charset="0"/>
                        </a:rPr>
                        <a:t>1</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200" b="0" i="0" u="none" strike="noStrike">
                          <a:solidFill>
                            <a:srgbClr val="000000"/>
                          </a:solidFill>
                          <a:effectLst/>
                          <a:latin typeface="Arial" panose="020B0604020202020204" pitchFamily="34" charset="0"/>
                        </a:rPr>
                        <a:t>Rp 36.000,00 each</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200" b="0" i="0" u="sng" strike="noStrike" dirty="0">
                          <a:solidFill>
                            <a:srgbClr val="1155CC"/>
                          </a:solidFill>
                          <a:effectLst/>
                          <a:latin typeface="Arial" panose="020B0604020202020204" pitchFamily="34" charset="0"/>
                          <a:hlinkClick r:id="rId4"/>
                        </a:rPr>
                        <a:t>Link</a:t>
                      </a:r>
                      <a:endParaRPr lang="en-US" sz="2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0070261"/>
                  </a:ext>
                </a:extLst>
              </a:tr>
              <a:tr h="844253">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3.</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200" b="0" i="0" u="none" strike="noStrike">
                          <a:solidFill>
                            <a:srgbClr val="000000"/>
                          </a:solidFill>
                          <a:effectLst/>
                          <a:latin typeface="Arial" panose="020B0604020202020204" pitchFamily="34" charset="0"/>
                        </a:rPr>
                        <a:t>Water dispenser</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rtl="0" fontAlgn="t">
                        <a:spcBef>
                          <a:spcPts val="0"/>
                        </a:spcBef>
                        <a:spcAft>
                          <a:spcPts val="0"/>
                        </a:spcAft>
                      </a:pPr>
                      <a:r>
                        <a:rPr lang="en-US" sz="1200" b="0" i="0" u="none" strike="noStrike">
                          <a:solidFill>
                            <a:srgbClr val="000000"/>
                          </a:solidFill>
                          <a:effectLst/>
                          <a:latin typeface="Arial" panose="020B0604020202020204" pitchFamily="34" charset="0"/>
                        </a:rPr>
                        <a:t>4</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200" b="0" i="0" u="none" strike="noStrike" dirty="0">
                          <a:solidFill>
                            <a:srgbClr val="000000"/>
                          </a:solidFill>
                          <a:effectLst/>
                          <a:latin typeface="Arial" panose="020B0604020202020204" pitchFamily="34" charset="0"/>
                        </a:rPr>
                        <a:t>Rp. 17.000,00 each</a:t>
                      </a:r>
                      <a:endParaRPr lang="en-US" sz="2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200" b="0" i="0" u="sng" strike="noStrike">
                          <a:solidFill>
                            <a:srgbClr val="1155CC"/>
                          </a:solidFill>
                          <a:effectLst/>
                          <a:latin typeface="Arial" panose="020B0604020202020204" pitchFamily="34" charset="0"/>
                          <a:hlinkClick r:id="rId5"/>
                        </a:rPr>
                        <a:t>Link</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81170850"/>
                  </a:ext>
                </a:extLst>
              </a:tr>
              <a:tr h="844253">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4.</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200" b="0" i="0" u="none" strike="noStrike">
                          <a:solidFill>
                            <a:srgbClr val="000000"/>
                          </a:solidFill>
                          <a:effectLst/>
                          <a:latin typeface="Arial" panose="020B0604020202020204" pitchFamily="34" charset="0"/>
                        </a:rPr>
                        <a:t>Temperature controller</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rtl="0" fontAlgn="t">
                        <a:spcBef>
                          <a:spcPts val="0"/>
                        </a:spcBef>
                        <a:spcAft>
                          <a:spcPts val="0"/>
                        </a:spcAft>
                      </a:pPr>
                      <a:r>
                        <a:rPr lang="en-US" sz="1200" b="0" i="0" u="none" strike="noStrike">
                          <a:solidFill>
                            <a:srgbClr val="000000"/>
                          </a:solidFill>
                          <a:effectLst/>
                          <a:latin typeface="Arial" panose="020B0604020202020204" pitchFamily="34" charset="0"/>
                        </a:rPr>
                        <a:t>2</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200" b="0" i="0" u="none" strike="noStrike" dirty="0">
                          <a:solidFill>
                            <a:srgbClr val="000000"/>
                          </a:solidFill>
                          <a:effectLst/>
                          <a:latin typeface="Arial" panose="020B0604020202020204" pitchFamily="34" charset="0"/>
                        </a:rPr>
                        <a:t>Rp. 27.000,00 each</a:t>
                      </a:r>
                      <a:endParaRPr lang="en-US" sz="2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200" b="0" i="0" u="sng" strike="noStrike">
                          <a:solidFill>
                            <a:srgbClr val="1155CC"/>
                          </a:solidFill>
                          <a:effectLst/>
                          <a:latin typeface="Arial" panose="020B0604020202020204" pitchFamily="34" charset="0"/>
                          <a:hlinkClick r:id="rId6"/>
                        </a:rPr>
                        <a:t>Link</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53705737"/>
                  </a:ext>
                </a:extLst>
              </a:tr>
              <a:tr h="1321008">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5.</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200" b="0" i="0" u="none" strike="noStrike">
                          <a:solidFill>
                            <a:srgbClr val="000000"/>
                          </a:solidFill>
                          <a:effectLst/>
                          <a:latin typeface="Arial" panose="020B0604020202020204" pitchFamily="34" charset="0"/>
                        </a:rPr>
                        <a:t>Food and water </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rtl="0" fontAlgn="t">
                        <a:spcBef>
                          <a:spcPts val="0"/>
                        </a:spcBef>
                        <a:spcAft>
                          <a:spcPts val="0"/>
                        </a:spcAft>
                      </a:pPr>
                      <a:r>
                        <a:rPr lang="en-US" sz="1200" b="0" i="0" u="none" strike="noStrike">
                          <a:solidFill>
                            <a:srgbClr val="000000"/>
                          </a:solidFill>
                          <a:effectLst/>
                          <a:latin typeface="Arial" panose="020B0604020202020204" pitchFamily="34" charset="0"/>
                        </a:rPr>
                        <a:t>For 3 months</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200" b="0" i="0" u="none" strike="noStrike" dirty="0">
                          <a:solidFill>
                            <a:srgbClr val="000000"/>
                          </a:solidFill>
                          <a:effectLst/>
                          <a:latin typeface="Arial" panose="020B0604020202020204" pitchFamily="34" charset="0"/>
                        </a:rPr>
                        <a:t>Rp. 0,00</a:t>
                      </a:r>
                      <a:endParaRPr lang="en-US" sz="2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fontAlgn="t"/>
                      <a:br>
                        <a:rPr lang="en-US" sz="2800" dirty="0">
                          <a:effectLst/>
                        </a:rPr>
                      </a:br>
                      <a:endParaRPr lang="en-US" sz="2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64877431"/>
                  </a:ext>
                </a:extLst>
              </a:tr>
            </a:tbl>
          </a:graphicData>
        </a:graphic>
      </p:graphicFrame>
      <p:sp>
        <p:nvSpPr>
          <p:cNvPr id="14" name="TextBox 13">
            <a:extLst>
              <a:ext uri="{FF2B5EF4-FFF2-40B4-BE49-F238E27FC236}">
                <a16:creationId xmlns:a16="http://schemas.microsoft.com/office/drawing/2014/main" id="{D79310C3-D002-5A76-C062-0E102BB0A5A9}"/>
              </a:ext>
            </a:extLst>
          </p:cNvPr>
          <p:cNvSpPr txBox="1"/>
          <p:nvPr/>
        </p:nvSpPr>
        <p:spPr>
          <a:xfrm>
            <a:off x="7208520" y="1407775"/>
            <a:ext cx="7020560" cy="923330"/>
          </a:xfrm>
          <a:prstGeom prst="rect">
            <a:avLst/>
          </a:prstGeom>
          <a:noFill/>
        </p:spPr>
        <p:txBody>
          <a:bodyPr wrap="square">
            <a:spAutoFit/>
          </a:bodyPr>
          <a:lstStyle/>
          <a:p>
            <a:pPr rtl="0">
              <a:spcBef>
                <a:spcPts val="0"/>
              </a:spcBef>
              <a:spcAft>
                <a:spcPts val="0"/>
              </a:spcAft>
            </a:pPr>
            <a:r>
              <a:rPr lang="en-US" sz="1800" b="1" i="0" u="none" strike="noStrike" dirty="0">
                <a:solidFill>
                  <a:srgbClr val="FF0000"/>
                </a:solidFill>
                <a:effectLst/>
                <a:latin typeface="Arial" panose="020B0604020202020204" pitchFamily="34" charset="0"/>
              </a:rPr>
              <a:t>Total = Rp. 498.000,00</a:t>
            </a:r>
            <a:endParaRPr lang="en-US" b="0" dirty="0">
              <a:effectLst/>
            </a:endParaRPr>
          </a:p>
          <a:p>
            <a:br>
              <a:rPr lang="en-US" dirty="0"/>
            </a:br>
            <a:endParaRPr lang="en-US" dirty="0"/>
          </a:p>
        </p:txBody>
      </p:sp>
    </p:spTree>
    <p:extLst>
      <p:ext uri="{BB962C8B-B14F-4D97-AF65-F5344CB8AC3E}">
        <p14:creationId xmlns:p14="http://schemas.microsoft.com/office/powerpoint/2010/main" val="4159460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E1750-6231-71CE-7B38-5D56B7530E5E}"/>
              </a:ext>
            </a:extLst>
          </p:cNvPr>
          <p:cNvSpPr>
            <a:spLocks noGrp="1"/>
          </p:cNvSpPr>
          <p:nvPr>
            <p:ph type="ctrTitle"/>
          </p:nvPr>
        </p:nvSpPr>
        <p:spPr>
          <a:xfrm>
            <a:off x="2688165" y="1684870"/>
            <a:ext cx="6815669" cy="1515533"/>
          </a:xfrm>
        </p:spPr>
        <p:txBody>
          <a:bodyPr/>
          <a:lstStyle/>
          <a:p>
            <a:r>
              <a:rPr lang="en-US" sz="3200" dirty="0"/>
              <a:t>The prevalence of diseases or parasites in native chickens based on their environment</a:t>
            </a:r>
          </a:p>
        </p:txBody>
      </p:sp>
      <p:sp>
        <p:nvSpPr>
          <p:cNvPr id="3" name="Subtitle 2">
            <a:extLst>
              <a:ext uri="{FF2B5EF4-FFF2-40B4-BE49-F238E27FC236}">
                <a16:creationId xmlns:a16="http://schemas.microsoft.com/office/drawing/2014/main" id="{ADDB1FE1-812D-6CF0-CB0F-E566ED279FE1}"/>
              </a:ext>
            </a:extLst>
          </p:cNvPr>
          <p:cNvSpPr>
            <a:spLocks noGrp="1"/>
          </p:cNvSpPr>
          <p:nvPr>
            <p:ph type="subTitle" idx="1"/>
          </p:nvPr>
        </p:nvSpPr>
        <p:spPr/>
        <p:txBody>
          <a:bodyPr/>
          <a:lstStyle/>
          <a:p>
            <a:r>
              <a:rPr lang="en-US" dirty="0"/>
              <a:t>Fazl Nazheef LVL 10</a:t>
            </a:r>
          </a:p>
        </p:txBody>
      </p:sp>
      <p:pic>
        <p:nvPicPr>
          <p:cNvPr id="1026" name="Picture 2" descr="Chicken PNG, Chicken Transparent Background - FreeIconsPNG">
            <a:extLst>
              <a:ext uri="{FF2B5EF4-FFF2-40B4-BE49-F238E27FC236}">
                <a16:creationId xmlns:a16="http://schemas.microsoft.com/office/drawing/2014/main" id="{28284FB6-FF76-00FC-9A92-1258042C5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8798560" y="3317240"/>
            <a:ext cx="3474722" cy="462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511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DE94B-3BE9-28B0-B102-E40B4238EF77}"/>
              </a:ext>
            </a:extLst>
          </p:cNvPr>
          <p:cNvSpPr>
            <a:spLocks noGrp="1"/>
          </p:cNvSpPr>
          <p:nvPr>
            <p:ph type="title"/>
          </p:nvPr>
        </p:nvSpPr>
        <p:spPr>
          <a:xfrm>
            <a:off x="602481" y="330198"/>
            <a:ext cx="3012648" cy="1303867"/>
          </a:xfrm>
        </p:spPr>
        <p:txBody>
          <a:bodyPr/>
          <a:lstStyle/>
          <a:p>
            <a:r>
              <a:rPr lang="en-US" dirty="0"/>
              <a:t>Introduction</a:t>
            </a:r>
          </a:p>
        </p:txBody>
      </p:sp>
      <p:sp>
        <p:nvSpPr>
          <p:cNvPr id="4" name="Rectangle 3">
            <a:extLst>
              <a:ext uri="{FF2B5EF4-FFF2-40B4-BE49-F238E27FC236}">
                <a16:creationId xmlns:a16="http://schemas.microsoft.com/office/drawing/2014/main" id="{557C9D55-672D-03C0-C102-0F0F2B93B649}"/>
              </a:ext>
            </a:extLst>
          </p:cNvPr>
          <p:cNvSpPr/>
          <p:nvPr/>
        </p:nvSpPr>
        <p:spPr>
          <a:xfrm>
            <a:off x="1295402" y="2123768"/>
            <a:ext cx="9952701" cy="1052051"/>
          </a:xfrm>
          <a:prstGeom prst="rect">
            <a:avLst/>
          </a:prstGeom>
          <a:solidFill>
            <a:srgbClr val="FBFBFB"/>
          </a:solidFill>
          <a:ln>
            <a:solidFill>
              <a:srgbClr val="F9F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F29105C-F09C-9600-D5CC-93CB16680481}"/>
              </a:ext>
            </a:extLst>
          </p:cNvPr>
          <p:cNvSpPr>
            <a:spLocks noGrp="1"/>
          </p:cNvSpPr>
          <p:nvPr>
            <p:ph idx="1"/>
          </p:nvPr>
        </p:nvSpPr>
        <p:spPr>
          <a:xfrm>
            <a:off x="943897" y="1634065"/>
            <a:ext cx="9601196" cy="383569"/>
          </a:xfrm>
        </p:spPr>
        <p:txBody>
          <a:bodyPr>
            <a:normAutofit fontScale="92500" lnSpcReduction="20000"/>
          </a:bodyPr>
          <a:lstStyle/>
          <a:p>
            <a:pPr marL="0" indent="0">
              <a:buNone/>
            </a:pPr>
            <a:r>
              <a:rPr lang="en-US" b="1" dirty="0"/>
              <a:t>The current chicken market</a:t>
            </a:r>
          </a:p>
        </p:txBody>
      </p:sp>
      <p:sp>
        <p:nvSpPr>
          <p:cNvPr id="5" name="TextBox 4">
            <a:extLst>
              <a:ext uri="{FF2B5EF4-FFF2-40B4-BE49-F238E27FC236}">
                <a16:creationId xmlns:a16="http://schemas.microsoft.com/office/drawing/2014/main" id="{5F602C2A-16FC-4119-41F5-8DD1CC17A97B}"/>
              </a:ext>
            </a:extLst>
          </p:cNvPr>
          <p:cNvSpPr txBox="1"/>
          <p:nvPr/>
        </p:nvSpPr>
        <p:spPr>
          <a:xfrm>
            <a:off x="943897" y="1953203"/>
            <a:ext cx="8412480" cy="923330"/>
          </a:xfrm>
          <a:prstGeom prst="rect">
            <a:avLst/>
          </a:prstGeom>
          <a:noFill/>
        </p:spPr>
        <p:txBody>
          <a:bodyPr wrap="square" rtlCol="0">
            <a:spAutoFit/>
          </a:bodyPr>
          <a:lstStyle/>
          <a:p>
            <a:r>
              <a:rPr lang="en-US" dirty="0"/>
              <a:t>Chickens are an essential part of Indonesia’s daily meal. With around 14 kg meat consumption for each capita in 2021. With that in mind, we might need to improve on the chicken’s production rate.</a:t>
            </a:r>
          </a:p>
        </p:txBody>
      </p:sp>
      <p:sp>
        <p:nvSpPr>
          <p:cNvPr id="6" name="Content Placeholder 2">
            <a:extLst>
              <a:ext uri="{FF2B5EF4-FFF2-40B4-BE49-F238E27FC236}">
                <a16:creationId xmlns:a16="http://schemas.microsoft.com/office/drawing/2014/main" id="{16B79B1C-D155-8F62-C2B9-CFAA36389D6D}"/>
              </a:ext>
            </a:extLst>
          </p:cNvPr>
          <p:cNvSpPr txBox="1">
            <a:spLocks/>
          </p:cNvSpPr>
          <p:nvPr/>
        </p:nvSpPr>
        <p:spPr>
          <a:xfrm>
            <a:off x="943897" y="3101748"/>
            <a:ext cx="9601196" cy="383569"/>
          </a:xfrm>
          <a:prstGeom prst="rect">
            <a:avLst/>
          </a:prstGeom>
        </p:spPr>
        <p:txBody>
          <a:bodyPr vert="horz" lIns="91440" tIns="45720" rIns="91440" bIns="45720" rtlCol="0" anchor="t">
            <a:normAutofit fontScale="925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Font typeface="Arial"/>
              <a:buNone/>
            </a:pPr>
            <a:r>
              <a:rPr lang="en-US" b="1" dirty="0"/>
              <a:t>Problems with chicken production</a:t>
            </a:r>
          </a:p>
        </p:txBody>
      </p:sp>
      <p:sp>
        <p:nvSpPr>
          <p:cNvPr id="7" name="TextBox 6">
            <a:extLst>
              <a:ext uri="{FF2B5EF4-FFF2-40B4-BE49-F238E27FC236}">
                <a16:creationId xmlns:a16="http://schemas.microsoft.com/office/drawing/2014/main" id="{A77CC451-FC22-C5C5-7137-FAF3C3A605D4}"/>
              </a:ext>
            </a:extLst>
          </p:cNvPr>
          <p:cNvSpPr txBox="1"/>
          <p:nvPr/>
        </p:nvSpPr>
        <p:spPr>
          <a:xfrm>
            <a:off x="943897" y="3422253"/>
            <a:ext cx="8412480" cy="1200329"/>
          </a:xfrm>
          <a:prstGeom prst="rect">
            <a:avLst/>
          </a:prstGeom>
          <a:noFill/>
        </p:spPr>
        <p:txBody>
          <a:bodyPr wrap="square" rtlCol="0">
            <a:spAutoFit/>
          </a:bodyPr>
          <a:lstStyle/>
          <a:p>
            <a:r>
              <a:rPr lang="en-US" dirty="0"/>
              <a:t>Although chickens are easy to produce, raising them is not as simple. Because even the smallest mistake could kill the chickens especially when they were just born. There 3 main factors that needs to be monitored is ventilation, temperature, and lighting. But there is also one thing that is needed to be kept in mind and that is the parasites or diseases.</a:t>
            </a:r>
          </a:p>
        </p:txBody>
      </p:sp>
      <p:pic>
        <p:nvPicPr>
          <p:cNvPr id="2050" name="Picture 2" descr="Baby Chicken PNG Download Image">
            <a:extLst>
              <a:ext uri="{FF2B5EF4-FFF2-40B4-BE49-F238E27FC236}">
                <a16:creationId xmlns:a16="http://schemas.microsoft.com/office/drawing/2014/main" id="{E3079661-78BD-6205-8890-56FE12F7A0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4539" y="4463297"/>
            <a:ext cx="6999671" cy="2379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792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DE94B-3BE9-28B0-B102-E40B4238EF77}"/>
              </a:ext>
            </a:extLst>
          </p:cNvPr>
          <p:cNvSpPr>
            <a:spLocks noGrp="1"/>
          </p:cNvSpPr>
          <p:nvPr>
            <p:ph type="title"/>
          </p:nvPr>
        </p:nvSpPr>
        <p:spPr>
          <a:xfrm>
            <a:off x="140583" y="330198"/>
            <a:ext cx="3012648" cy="1303867"/>
          </a:xfrm>
        </p:spPr>
        <p:txBody>
          <a:bodyPr/>
          <a:lstStyle/>
          <a:p>
            <a:r>
              <a:rPr lang="en-US" dirty="0"/>
              <a:t>Problem</a:t>
            </a:r>
          </a:p>
        </p:txBody>
      </p:sp>
      <p:sp>
        <p:nvSpPr>
          <p:cNvPr id="4" name="Rectangle 3">
            <a:extLst>
              <a:ext uri="{FF2B5EF4-FFF2-40B4-BE49-F238E27FC236}">
                <a16:creationId xmlns:a16="http://schemas.microsoft.com/office/drawing/2014/main" id="{557C9D55-672D-03C0-C102-0F0F2B93B649}"/>
              </a:ext>
            </a:extLst>
          </p:cNvPr>
          <p:cNvSpPr/>
          <p:nvPr/>
        </p:nvSpPr>
        <p:spPr>
          <a:xfrm>
            <a:off x="1295402" y="2123768"/>
            <a:ext cx="9952701" cy="1052051"/>
          </a:xfrm>
          <a:prstGeom prst="rect">
            <a:avLst/>
          </a:prstGeom>
          <a:solidFill>
            <a:srgbClr val="FBFBFB"/>
          </a:solidFill>
          <a:ln>
            <a:solidFill>
              <a:srgbClr val="F9F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F29105C-F09C-9600-D5CC-93CB16680481}"/>
              </a:ext>
            </a:extLst>
          </p:cNvPr>
          <p:cNvSpPr>
            <a:spLocks noGrp="1"/>
          </p:cNvSpPr>
          <p:nvPr>
            <p:ph idx="1"/>
          </p:nvPr>
        </p:nvSpPr>
        <p:spPr>
          <a:xfrm>
            <a:off x="943897" y="1634065"/>
            <a:ext cx="9601196" cy="383569"/>
          </a:xfrm>
        </p:spPr>
        <p:txBody>
          <a:bodyPr>
            <a:normAutofit fontScale="92500" lnSpcReduction="20000"/>
          </a:bodyPr>
          <a:lstStyle/>
          <a:p>
            <a:pPr marL="0" indent="0">
              <a:buNone/>
            </a:pPr>
            <a:r>
              <a:rPr lang="en-US" b="1" dirty="0"/>
              <a:t>The rates of parasites appearing</a:t>
            </a:r>
          </a:p>
        </p:txBody>
      </p:sp>
      <p:sp>
        <p:nvSpPr>
          <p:cNvPr id="5" name="TextBox 4">
            <a:extLst>
              <a:ext uri="{FF2B5EF4-FFF2-40B4-BE49-F238E27FC236}">
                <a16:creationId xmlns:a16="http://schemas.microsoft.com/office/drawing/2014/main" id="{5F602C2A-16FC-4119-41F5-8DD1CC17A97B}"/>
              </a:ext>
            </a:extLst>
          </p:cNvPr>
          <p:cNvSpPr txBox="1"/>
          <p:nvPr/>
        </p:nvSpPr>
        <p:spPr>
          <a:xfrm>
            <a:off x="943897" y="1953203"/>
            <a:ext cx="8412480" cy="1200329"/>
          </a:xfrm>
          <a:prstGeom prst="rect">
            <a:avLst/>
          </a:prstGeom>
          <a:noFill/>
        </p:spPr>
        <p:txBody>
          <a:bodyPr wrap="square" rtlCol="0">
            <a:spAutoFit/>
          </a:bodyPr>
          <a:lstStyle/>
          <a:p>
            <a:r>
              <a:rPr lang="en-US" dirty="0"/>
              <a:t>Parasites or diseases in chickens can originate from food, humans (due to poor handling practices), or the environment. The environment plays a significant role in their prevalence, like Salmonella spp., which thrive in warmer temperatures and decrease in colder ones. Understanding the right environment is crucial to improving chicken production rates.</a:t>
            </a:r>
          </a:p>
        </p:txBody>
      </p:sp>
      <p:sp>
        <p:nvSpPr>
          <p:cNvPr id="8" name="Content Placeholder 2">
            <a:extLst>
              <a:ext uri="{FF2B5EF4-FFF2-40B4-BE49-F238E27FC236}">
                <a16:creationId xmlns:a16="http://schemas.microsoft.com/office/drawing/2014/main" id="{5A080701-D0E0-375F-5DB7-A45761138B7E}"/>
              </a:ext>
            </a:extLst>
          </p:cNvPr>
          <p:cNvSpPr txBox="1">
            <a:spLocks/>
          </p:cNvSpPr>
          <p:nvPr/>
        </p:nvSpPr>
        <p:spPr>
          <a:xfrm>
            <a:off x="7183120" y="3321501"/>
            <a:ext cx="4064983" cy="383569"/>
          </a:xfrm>
          <a:prstGeom prst="rect">
            <a:avLst/>
          </a:prstGeom>
        </p:spPr>
        <p:txBody>
          <a:bodyPr vert="horz" lIns="91440" tIns="45720" rIns="91440" bIns="45720" rtlCol="0" anchor="t">
            <a:normAutofit fontScale="925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Font typeface="Arial"/>
              <a:buNone/>
            </a:pPr>
            <a:r>
              <a:rPr lang="en-US" b="1" dirty="0"/>
              <a:t>Benefits of research and study</a:t>
            </a:r>
          </a:p>
        </p:txBody>
      </p:sp>
      <p:sp>
        <p:nvSpPr>
          <p:cNvPr id="9" name="TextBox 8">
            <a:extLst>
              <a:ext uri="{FF2B5EF4-FFF2-40B4-BE49-F238E27FC236}">
                <a16:creationId xmlns:a16="http://schemas.microsoft.com/office/drawing/2014/main" id="{46B57D73-0EF8-9F23-F563-BB154943AA18}"/>
              </a:ext>
            </a:extLst>
          </p:cNvPr>
          <p:cNvSpPr txBox="1"/>
          <p:nvPr/>
        </p:nvSpPr>
        <p:spPr>
          <a:xfrm>
            <a:off x="3012466" y="3603716"/>
            <a:ext cx="8412480" cy="1200329"/>
          </a:xfrm>
          <a:prstGeom prst="rect">
            <a:avLst/>
          </a:prstGeom>
          <a:noFill/>
        </p:spPr>
        <p:txBody>
          <a:bodyPr wrap="square" rtlCol="0">
            <a:spAutoFit/>
          </a:bodyPr>
          <a:lstStyle/>
          <a:p>
            <a:pPr algn="just"/>
            <a:r>
              <a:rPr lang="en-US" dirty="0"/>
              <a:t>This research aims to identify the optimal environment to keep chickens free from diseases or parasites, improving their production rate. Understanding this optimal environment is essential for future adaptability and ensuring the chickens' survivability amid climate and environmental changes.</a:t>
            </a:r>
          </a:p>
        </p:txBody>
      </p:sp>
      <p:pic>
        <p:nvPicPr>
          <p:cNvPr id="3076" name="Picture 4" descr="Native Chicken White Transparent, Native Chicken Png Transparent Layer  Material, Native Chicken, Png Element, Free Element PNG Image For Free  Download">
            <a:extLst>
              <a:ext uri="{FF2B5EF4-FFF2-40B4-BE49-F238E27FC236}">
                <a16:creationId xmlns:a16="http://schemas.microsoft.com/office/drawing/2014/main" id="{96787AD5-35A6-F5CB-E432-7972A5B96E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989834" y="1953203"/>
            <a:ext cx="706414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59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DE94B-3BE9-28B0-B102-E40B4238EF77}"/>
              </a:ext>
            </a:extLst>
          </p:cNvPr>
          <p:cNvSpPr>
            <a:spLocks noGrp="1"/>
          </p:cNvSpPr>
          <p:nvPr>
            <p:ph type="title"/>
          </p:nvPr>
        </p:nvSpPr>
        <p:spPr>
          <a:xfrm>
            <a:off x="622364" y="380476"/>
            <a:ext cx="3920140" cy="1303867"/>
          </a:xfrm>
        </p:spPr>
        <p:txBody>
          <a:bodyPr>
            <a:normAutofit/>
          </a:bodyPr>
          <a:lstStyle/>
          <a:p>
            <a:r>
              <a:rPr lang="en-US" dirty="0"/>
              <a:t>Literature review</a:t>
            </a:r>
          </a:p>
        </p:txBody>
      </p:sp>
      <p:sp>
        <p:nvSpPr>
          <p:cNvPr id="4" name="Rectangle 3">
            <a:extLst>
              <a:ext uri="{FF2B5EF4-FFF2-40B4-BE49-F238E27FC236}">
                <a16:creationId xmlns:a16="http://schemas.microsoft.com/office/drawing/2014/main" id="{557C9D55-672D-03C0-C102-0F0F2B93B649}"/>
              </a:ext>
            </a:extLst>
          </p:cNvPr>
          <p:cNvSpPr/>
          <p:nvPr/>
        </p:nvSpPr>
        <p:spPr>
          <a:xfrm>
            <a:off x="1295402" y="1998212"/>
            <a:ext cx="9952701" cy="1052051"/>
          </a:xfrm>
          <a:prstGeom prst="rect">
            <a:avLst/>
          </a:prstGeom>
          <a:solidFill>
            <a:srgbClr val="FBFBFB"/>
          </a:solidFill>
          <a:ln>
            <a:solidFill>
              <a:srgbClr val="F9F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F29105C-F09C-9600-D5CC-93CB16680481}"/>
              </a:ext>
            </a:extLst>
          </p:cNvPr>
          <p:cNvSpPr>
            <a:spLocks noGrp="1"/>
          </p:cNvSpPr>
          <p:nvPr>
            <p:ph idx="1"/>
          </p:nvPr>
        </p:nvSpPr>
        <p:spPr>
          <a:xfrm>
            <a:off x="943897" y="1492558"/>
            <a:ext cx="9601196" cy="383569"/>
          </a:xfrm>
        </p:spPr>
        <p:txBody>
          <a:bodyPr>
            <a:normAutofit fontScale="92500" lnSpcReduction="20000"/>
          </a:bodyPr>
          <a:lstStyle/>
          <a:p>
            <a:pPr marL="0" indent="0">
              <a:buNone/>
            </a:pPr>
            <a:r>
              <a:rPr lang="en-US" b="1" dirty="0"/>
              <a:t>The usual temperatures for chickens in coops</a:t>
            </a:r>
          </a:p>
        </p:txBody>
      </p:sp>
      <p:sp>
        <p:nvSpPr>
          <p:cNvPr id="5" name="TextBox 4">
            <a:extLst>
              <a:ext uri="{FF2B5EF4-FFF2-40B4-BE49-F238E27FC236}">
                <a16:creationId xmlns:a16="http://schemas.microsoft.com/office/drawing/2014/main" id="{5F602C2A-16FC-4119-41F5-8DD1CC17A97B}"/>
              </a:ext>
            </a:extLst>
          </p:cNvPr>
          <p:cNvSpPr txBox="1"/>
          <p:nvPr/>
        </p:nvSpPr>
        <p:spPr>
          <a:xfrm>
            <a:off x="943897" y="1811696"/>
            <a:ext cx="8412480" cy="369332"/>
          </a:xfrm>
          <a:prstGeom prst="rect">
            <a:avLst/>
          </a:prstGeom>
          <a:noFill/>
        </p:spPr>
        <p:txBody>
          <a:bodyPr wrap="square" rtlCol="0">
            <a:spAutoFit/>
          </a:bodyPr>
          <a:lstStyle/>
          <a:p>
            <a:r>
              <a:rPr lang="en-US" sz="1800" b="0" i="0" u="none" strike="noStrike" dirty="0">
                <a:solidFill>
                  <a:srgbClr val="000000"/>
                </a:solidFill>
                <a:effectLst/>
                <a:latin typeface="Times New Roman" panose="02020603050405020304" pitchFamily="18" charset="0"/>
              </a:rPr>
              <a:t>The ideal temperature for the regular chicken coop is around 20-27°C (68-80°F).</a:t>
            </a:r>
            <a:endParaRPr lang="en-US" dirty="0"/>
          </a:p>
        </p:txBody>
      </p:sp>
      <p:sp>
        <p:nvSpPr>
          <p:cNvPr id="6" name="Content Placeholder 2">
            <a:extLst>
              <a:ext uri="{FF2B5EF4-FFF2-40B4-BE49-F238E27FC236}">
                <a16:creationId xmlns:a16="http://schemas.microsoft.com/office/drawing/2014/main" id="{F91B403D-101C-C322-E303-526B50003625}"/>
              </a:ext>
            </a:extLst>
          </p:cNvPr>
          <p:cNvSpPr txBox="1">
            <a:spLocks/>
          </p:cNvSpPr>
          <p:nvPr/>
        </p:nvSpPr>
        <p:spPr>
          <a:xfrm>
            <a:off x="943897" y="2308381"/>
            <a:ext cx="9601196" cy="383569"/>
          </a:xfrm>
          <a:prstGeom prst="rect">
            <a:avLst/>
          </a:prstGeom>
        </p:spPr>
        <p:txBody>
          <a:bodyPr vert="horz" lIns="91440" tIns="45720" rIns="91440" bIns="45720" rtlCol="0" anchor="t">
            <a:normAutofit fontScale="925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Font typeface="Arial"/>
              <a:buNone/>
            </a:pPr>
            <a:r>
              <a:rPr lang="en-US" b="1" dirty="0"/>
              <a:t>The rates of parasites appearing</a:t>
            </a:r>
          </a:p>
        </p:txBody>
      </p:sp>
      <p:sp>
        <p:nvSpPr>
          <p:cNvPr id="7" name="TextBox 6">
            <a:extLst>
              <a:ext uri="{FF2B5EF4-FFF2-40B4-BE49-F238E27FC236}">
                <a16:creationId xmlns:a16="http://schemas.microsoft.com/office/drawing/2014/main" id="{78F9CCDB-0326-7824-24BF-A903DFBC0F91}"/>
              </a:ext>
            </a:extLst>
          </p:cNvPr>
          <p:cNvSpPr txBox="1"/>
          <p:nvPr/>
        </p:nvSpPr>
        <p:spPr>
          <a:xfrm>
            <a:off x="943897" y="2627519"/>
            <a:ext cx="8412480" cy="1200329"/>
          </a:xfrm>
          <a:prstGeom prst="rect">
            <a:avLst/>
          </a:prstGeom>
          <a:noFill/>
        </p:spPr>
        <p:txBody>
          <a:bodyPr wrap="square" rtlCol="0">
            <a:spAutoFit/>
          </a:bodyPr>
          <a:lstStyle/>
          <a:p>
            <a:r>
              <a:rPr lang="en-US" dirty="0"/>
              <a:t>Parasites or diseases in chickens can originate from food, humans (due to poor handling practices), or the environment. The environment plays a significant role in their prevalence, like Salmonella spp., which thrive in warmer temperatures and decrease in colder ones. Understanding the right environment is crucial to improving chicken production rates.</a:t>
            </a:r>
          </a:p>
        </p:txBody>
      </p:sp>
      <p:sp>
        <p:nvSpPr>
          <p:cNvPr id="10" name="Content Placeholder 2">
            <a:extLst>
              <a:ext uri="{FF2B5EF4-FFF2-40B4-BE49-F238E27FC236}">
                <a16:creationId xmlns:a16="http://schemas.microsoft.com/office/drawing/2014/main" id="{355CBFA3-A485-EC45-B983-B95C99E287ED}"/>
              </a:ext>
            </a:extLst>
          </p:cNvPr>
          <p:cNvSpPr txBox="1">
            <a:spLocks/>
          </p:cNvSpPr>
          <p:nvPr/>
        </p:nvSpPr>
        <p:spPr>
          <a:xfrm>
            <a:off x="501445" y="3974266"/>
            <a:ext cx="10043648" cy="383569"/>
          </a:xfrm>
          <a:prstGeom prst="rect">
            <a:avLst/>
          </a:prstGeom>
        </p:spPr>
        <p:txBody>
          <a:bodyPr vert="horz" lIns="91440" tIns="45720" rIns="91440" bIns="45720" rtlCol="0" anchor="t">
            <a:normAutofit fontScale="925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457200" indent="0" rtl="0">
              <a:spcBef>
                <a:spcPts val="0"/>
              </a:spcBef>
              <a:spcAft>
                <a:spcPts val="0"/>
              </a:spcAft>
              <a:buNone/>
            </a:pPr>
            <a:r>
              <a:rPr lang="en-US" b="1" dirty="0">
                <a:effectLst/>
              </a:rPr>
              <a:t>Effects of diseases or parasites on chickens</a:t>
            </a:r>
          </a:p>
        </p:txBody>
      </p:sp>
      <p:sp>
        <p:nvSpPr>
          <p:cNvPr id="11" name="TextBox 10">
            <a:extLst>
              <a:ext uri="{FF2B5EF4-FFF2-40B4-BE49-F238E27FC236}">
                <a16:creationId xmlns:a16="http://schemas.microsoft.com/office/drawing/2014/main" id="{64B2CC57-655E-CCBB-3C0A-5970C991DAC3}"/>
              </a:ext>
            </a:extLst>
          </p:cNvPr>
          <p:cNvSpPr txBox="1"/>
          <p:nvPr/>
        </p:nvSpPr>
        <p:spPr>
          <a:xfrm>
            <a:off x="943897" y="4293404"/>
            <a:ext cx="8412480" cy="923330"/>
          </a:xfrm>
          <a:prstGeom prst="rect">
            <a:avLst/>
          </a:prstGeom>
          <a:noFill/>
        </p:spPr>
        <p:txBody>
          <a:bodyPr wrap="square" rtlCol="0">
            <a:spAutoFit/>
          </a:bodyPr>
          <a:lstStyle/>
          <a:p>
            <a:r>
              <a:rPr lang="en-US" sz="1800" b="0" i="0" u="none" strike="noStrike" dirty="0">
                <a:solidFill>
                  <a:srgbClr val="000000"/>
                </a:solidFill>
                <a:effectLst/>
                <a:latin typeface="Times New Roman" panose="02020603050405020304" pitchFamily="18" charset="0"/>
              </a:rPr>
              <a:t>The list of symptoms they give to the chickens consists of disturbance of the chicken’s growth, poor quality on the chicken eggs, and deadly symptoms such as organ failure on the chicken.</a:t>
            </a:r>
            <a:endParaRPr lang="en-US" dirty="0"/>
          </a:p>
        </p:txBody>
      </p:sp>
    </p:spTree>
    <p:extLst>
      <p:ext uri="{BB962C8B-B14F-4D97-AF65-F5344CB8AC3E}">
        <p14:creationId xmlns:p14="http://schemas.microsoft.com/office/powerpoint/2010/main" val="2917327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DE94B-3BE9-28B0-B102-E40B4238EF77}"/>
              </a:ext>
            </a:extLst>
          </p:cNvPr>
          <p:cNvSpPr>
            <a:spLocks noGrp="1"/>
          </p:cNvSpPr>
          <p:nvPr>
            <p:ph type="title"/>
          </p:nvPr>
        </p:nvSpPr>
        <p:spPr>
          <a:xfrm>
            <a:off x="455542" y="330198"/>
            <a:ext cx="8302377" cy="1303867"/>
          </a:xfrm>
        </p:spPr>
        <p:txBody>
          <a:bodyPr/>
          <a:lstStyle/>
          <a:p>
            <a:r>
              <a:rPr lang="en-US" dirty="0"/>
              <a:t>Variant dependent &amp; Independent</a:t>
            </a:r>
          </a:p>
        </p:txBody>
      </p:sp>
      <p:sp>
        <p:nvSpPr>
          <p:cNvPr id="4" name="Rectangle 3">
            <a:extLst>
              <a:ext uri="{FF2B5EF4-FFF2-40B4-BE49-F238E27FC236}">
                <a16:creationId xmlns:a16="http://schemas.microsoft.com/office/drawing/2014/main" id="{557C9D55-672D-03C0-C102-0F0F2B93B649}"/>
              </a:ext>
            </a:extLst>
          </p:cNvPr>
          <p:cNvSpPr/>
          <p:nvPr/>
        </p:nvSpPr>
        <p:spPr>
          <a:xfrm>
            <a:off x="1295402" y="2123768"/>
            <a:ext cx="9952701" cy="1052051"/>
          </a:xfrm>
          <a:prstGeom prst="rect">
            <a:avLst/>
          </a:prstGeom>
          <a:solidFill>
            <a:srgbClr val="FBFBFB"/>
          </a:solidFill>
          <a:ln>
            <a:solidFill>
              <a:srgbClr val="F9F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F29105C-F09C-9600-D5CC-93CB16680481}"/>
              </a:ext>
            </a:extLst>
          </p:cNvPr>
          <p:cNvSpPr>
            <a:spLocks noGrp="1"/>
          </p:cNvSpPr>
          <p:nvPr>
            <p:ph idx="1"/>
          </p:nvPr>
        </p:nvSpPr>
        <p:spPr>
          <a:xfrm>
            <a:off x="943897" y="1634065"/>
            <a:ext cx="9601196" cy="383569"/>
          </a:xfrm>
        </p:spPr>
        <p:txBody>
          <a:bodyPr>
            <a:normAutofit fontScale="92500" lnSpcReduction="20000"/>
          </a:bodyPr>
          <a:lstStyle/>
          <a:p>
            <a:pPr marL="0" indent="0">
              <a:buNone/>
            </a:pPr>
            <a:r>
              <a:rPr lang="en-US" b="1" dirty="0"/>
              <a:t>Dependent</a:t>
            </a:r>
          </a:p>
        </p:txBody>
      </p:sp>
      <p:sp>
        <p:nvSpPr>
          <p:cNvPr id="6" name="TextBox 5">
            <a:extLst>
              <a:ext uri="{FF2B5EF4-FFF2-40B4-BE49-F238E27FC236}">
                <a16:creationId xmlns:a16="http://schemas.microsoft.com/office/drawing/2014/main" id="{A1F2E688-B0B6-E9BD-6BE7-7CF1030D53E0}"/>
              </a:ext>
            </a:extLst>
          </p:cNvPr>
          <p:cNvSpPr txBox="1"/>
          <p:nvPr/>
        </p:nvSpPr>
        <p:spPr>
          <a:xfrm>
            <a:off x="943897" y="1953203"/>
            <a:ext cx="8412480" cy="923330"/>
          </a:xfrm>
          <a:prstGeom prst="rect">
            <a:avLst/>
          </a:prstGeom>
          <a:noFill/>
        </p:spPr>
        <p:txBody>
          <a:bodyPr wrap="square" rtlCol="0">
            <a:spAutoFit/>
          </a:bodyPr>
          <a:lstStyle/>
          <a:p>
            <a:r>
              <a:rPr lang="en-US" dirty="0"/>
              <a:t>The environment’s temperature and ventilation</a:t>
            </a:r>
          </a:p>
          <a:p>
            <a:pPr marL="285750" indent="-285750">
              <a:buFontTx/>
              <a:buChar char="-"/>
            </a:pPr>
            <a:r>
              <a:rPr lang="en-US" dirty="0"/>
              <a:t>Temperature will be counted in Celsius</a:t>
            </a:r>
          </a:p>
          <a:p>
            <a:pPr marL="285750" indent="-285750">
              <a:buFontTx/>
              <a:buChar char="-"/>
            </a:pPr>
            <a:r>
              <a:rPr lang="en-US" dirty="0"/>
              <a:t>The ventilation will be counted as cubic meters as airs for individual chicken </a:t>
            </a:r>
          </a:p>
        </p:txBody>
      </p:sp>
      <p:sp>
        <p:nvSpPr>
          <p:cNvPr id="7" name="Content Placeholder 2">
            <a:extLst>
              <a:ext uri="{FF2B5EF4-FFF2-40B4-BE49-F238E27FC236}">
                <a16:creationId xmlns:a16="http://schemas.microsoft.com/office/drawing/2014/main" id="{35B49501-4DD1-B60C-3AF9-69FFDE28A174}"/>
              </a:ext>
            </a:extLst>
          </p:cNvPr>
          <p:cNvSpPr txBox="1">
            <a:spLocks/>
          </p:cNvSpPr>
          <p:nvPr/>
        </p:nvSpPr>
        <p:spPr>
          <a:xfrm>
            <a:off x="943897" y="3003886"/>
            <a:ext cx="9601196" cy="383569"/>
          </a:xfrm>
          <a:prstGeom prst="rect">
            <a:avLst/>
          </a:prstGeom>
        </p:spPr>
        <p:txBody>
          <a:bodyPr vert="horz" lIns="91440" tIns="45720" rIns="91440" bIns="45720" rtlCol="0" anchor="t">
            <a:normAutofit fontScale="925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Font typeface="Arial"/>
              <a:buNone/>
            </a:pPr>
            <a:r>
              <a:rPr lang="en-US" b="1" dirty="0"/>
              <a:t>Independent</a:t>
            </a:r>
          </a:p>
        </p:txBody>
      </p:sp>
      <p:sp>
        <p:nvSpPr>
          <p:cNvPr id="10" name="TextBox 9">
            <a:extLst>
              <a:ext uri="{FF2B5EF4-FFF2-40B4-BE49-F238E27FC236}">
                <a16:creationId xmlns:a16="http://schemas.microsoft.com/office/drawing/2014/main" id="{A114E796-A3D9-BE9F-5637-997705891432}"/>
              </a:ext>
            </a:extLst>
          </p:cNvPr>
          <p:cNvSpPr txBox="1"/>
          <p:nvPr/>
        </p:nvSpPr>
        <p:spPr>
          <a:xfrm>
            <a:off x="943897" y="3323024"/>
            <a:ext cx="8412480" cy="923330"/>
          </a:xfrm>
          <a:prstGeom prst="rect">
            <a:avLst/>
          </a:prstGeom>
          <a:noFill/>
        </p:spPr>
        <p:txBody>
          <a:bodyPr wrap="square" rtlCol="0">
            <a:spAutoFit/>
          </a:bodyPr>
          <a:lstStyle/>
          <a:p>
            <a:r>
              <a:rPr lang="en-US" dirty="0"/>
              <a:t>The chicken’s disease rate</a:t>
            </a:r>
          </a:p>
          <a:p>
            <a:pPr marL="285750" indent="-285750">
              <a:buFontTx/>
              <a:buChar char="-"/>
            </a:pPr>
            <a:r>
              <a:rPr lang="en-US" dirty="0"/>
              <a:t>The amount of unique diseases that appeared</a:t>
            </a:r>
          </a:p>
          <a:p>
            <a:pPr marL="285750" indent="-285750">
              <a:buFontTx/>
              <a:buChar char="-"/>
            </a:pPr>
            <a:r>
              <a:rPr lang="en-US" dirty="0"/>
              <a:t>The total amount of disease that appeared that day</a:t>
            </a:r>
          </a:p>
        </p:txBody>
      </p:sp>
      <p:pic>
        <p:nvPicPr>
          <p:cNvPr id="4098" name="Picture 2" descr="Ayam gambar PNG transparan - StickPNG">
            <a:extLst>
              <a:ext uri="{FF2B5EF4-FFF2-40B4-BE49-F238E27FC236}">
                <a16:creationId xmlns:a16="http://schemas.microsoft.com/office/drawing/2014/main" id="{34EC568A-48E3-1E19-EB31-0DD10413E4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1808" y="3069840"/>
            <a:ext cx="3134043" cy="313404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ambar PNG Gratis ayam">
            <a:extLst>
              <a:ext uri="{FF2B5EF4-FFF2-40B4-BE49-F238E27FC236}">
                <a16:creationId xmlns:a16="http://schemas.microsoft.com/office/drawing/2014/main" id="{C00E36F0-3F8B-07AF-3451-F12A8168C7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476548" y="3514808"/>
            <a:ext cx="2920534" cy="3212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555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DE94B-3BE9-28B0-B102-E40B4238EF77}"/>
              </a:ext>
            </a:extLst>
          </p:cNvPr>
          <p:cNvSpPr>
            <a:spLocks noGrp="1"/>
          </p:cNvSpPr>
          <p:nvPr>
            <p:ph type="title"/>
          </p:nvPr>
        </p:nvSpPr>
        <p:spPr>
          <a:xfrm>
            <a:off x="7202604" y="2376947"/>
            <a:ext cx="4093536" cy="1052052"/>
          </a:xfrm>
        </p:spPr>
        <p:txBody>
          <a:bodyPr>
            <a:normAutofit fontScale="90000"/>
          </a:bodyPr>
          <a:lstStyle/>
          <a:p>
            <a:r>
              <a:rPr lang="en-US" dirty="0"/>
              <a:t>Tools and materials</a:t>
            </a:r>
          </a:p>
        </p:txBody>
      </p:sp>
      <p:sp>
        <p:nvSpPr>
          <p:cNvPr id="4" name="Rectangle 3">
            <a:extLst>
              <a:ext uri="{FF2B5EF4-FFF2-40B4-BE49-F238E27FC236}">
                <a16:creationId xmlns:a16="http://schemas.microsoft.com/office/drawing/2014/main" id="{557C9D55-672D-03C0-C102-0F0F2B93B649}"/>
              </a:ext>
            </a:extLst>
          </p:cNvPr>
          <p:cNvSpPr/>
          <p:nvPr/>
        </p:nvSpPr>
        <p:spPr>
          <a:xfrm>
            <a:off x="1343439" y="1451972"/>
            <a:ext cx="9952701" cy="1052051"/>
          </a:xfrm>
          <a:prstGeom prst="rect">
            <a:avLst/>
          </a:prstGeom>
          <a:solidFill>
            <a:srgbClr val="FBFBFB"/>
          </a:solidFill>
          <a:ln>
            <a:solidFill>
              <a:srgbClr val="F9F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Content Placeholder 9">
            <a:extLst>
              <a:ext uri="{FF2B5EF4-FFF2-40B4-BE49-F238E27FC236}">
                <a16:creationId xmlns:a16="http://schemas.microsoft.com/office/drawing/2014/main" id="{2C2ABA31-7871-9E57-A3E5-AE13AF06CFD8}"/>
              </a:ext>
            </a:extLst>
          </p:cNvPr>
          <p:cNvGraphicFramePr>
            <a:graphicFrameLocks noGrp="1"/>
          </p:cNvGraphicFramePr>
          <p:nvPr>
            <p:ph idx="1"/>
            <p:extLst>
              <p:ext uri="{D42A27DB-BD31-4B8C-83A1-F6EECF244321}">
                <p14:modId xmlns:p14="http://schemas.microsoft.com/office/powerpoint/2010/main" val="1165464397"/>
              </p:ext>
            </p:extLst>
          </p:nvPr>
        </p:nvGraphicFramePr>
        <p:xfrm>
          <a:off x="651343" y="699282"/>
          <a:ext cx="6365081" cy="5459435"/>
        </p:xfrm>
        <a:graphic>
          <a:graphicData uri="http://schemas.openxmlformats.org/drawingml/2006/table">
            <a:tbl>
              <a:tblPr/>
              <a:tblGrid>
                <a:gridCol w="424339">
                  <a:extLst>
                    <a:ext uri="{9D8B030D-6E8A-4147-A177-3AD203B41FA5}">
                      <a16:colId xmlns:a16="http://schemas.microsoft.com/office/drawing/2014/main" val="570195793"/>
                    </a:ext>
                  </a:extLst>
                </a:gridCol>
                <a:gridCol w="1697356">
                  <a:extLst>
                    <a:ext uri="{9D8B030D-6E8A-4147-A177-3AD203B41FA5}">
                      <a16:colId xmlns:a16="http://schemas.microsoft.com/office/drawing/2014/main" val="3479473151"/>
                    </a:ext>
                  </a:extLst>
                </a:gridCol>
                <a:gridCol w="1060847">
                  <a:extLst>
                    <a:ext uri="{9D8B030D-6E8A-4147-A177-3AD203B41FA5}">
                      <a16:colId xmlns:a16="http://schemas.microsoft.com/office/drawing/2014/main" val="962974253"/>
                    </a:ext>
                  </a:extLst>
                </a:gridCol>
                <a:gridCol w="456163">
                  <a:extLst>
                    <a:ext uri="{9D8B030D-6E8A-4147-A177-3AD203B41FA5}">
                      <a16:colId xmlns:a16="http://schemas.microsoft.com/office/drawing/2014/main" val="3998750479"/>
                    </a:ext>
                  </a:extLst>
                </a:gridCol>
                <a:gridCol w="1665529">
                  <a:extLst>
                    <a:ext uri="{9D8B030D-6E8A-4147-A177-3AD203B41FA5}">
                      <a16:colId xmlns:a16="http://schemas.microsoft.com/office/drawing/2014/main" val="3991958138"/>
                    </a:ext>
                  </a:extLst>
                </a:gridCol>
                <a:gridCol w="1060847">
                  <a:extLst>
                    <a:ext uri="{9D8B030D-6E8A-4147-A177-3AD203B41FA5}">
                      <a16:colId xmlns:a16="http://schemas.microsoft.com/office/drawing/2014/main" val="3517417866"/>
                    </a:ext>
                  </a:extLst>
                </a:gridCol>
              </a:tblGrid>
              <a:tr h="545367">
                <a:tc>
                  <a:txBody>
                    <a:bodyPr/>
                    <a:lstStyle/>
                    <a:p>
                      <a:pPr algn="ctr" rtl="0" fontAlgn="t">
                        <a:spcBef>
                          <a:spcPts val="0"/>
                        </a:spcBef>
                        <a:spcAft>
                          <a:spcPts val="0"/>
                        </a:spcAft>
                      </a:pPr>
                      <a:r>
                        <a:rPr lang="en-US" sz="800" b="1" i="0" u="none" strike="noStrike">
                          <a:solidFill>
                            <a:srgbClr val="000000"/>
                          </a:solidFill>
                          <a:effectLst/>
                          <a:latin typeface="Times New Roman" panose="02020603050405020304" pitchFamily="18" charset="0"/>
                        </a:rPr>
                        <a:t>No.</a:t>
                      </a:r>
                      <a:endParaRPr lang="en-US" sz="1300">
                        <a:effectLst/>
                      </a:endParaRPr>
                    </a:p>
                  </a:txBody>
                  <a:tcPr marL="45425" marR="45425" marT="45425" marB="454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spcBef>
                          <a:spcPts val="0"/>
                        </a:spcBef>
                        <a:spcAft>
                          <a:spcPts val="0"/>
                        </a:spcAft>
                      </a:pPr>
                      <a:r>
                        <a:rPr lang="en-US" sz="800" b="1" i="0" u="none" strike="noStrike" dirty="0">
                          <a:solidFill>
                            <a:srgbClr val="000000"/>
                          </a:solidFill>
                          <a:effectLst/>
                          <a:latin typeface="Times New Roman" panose="02020603050405020304" pitchFamily="18" charset="0"/>
                        </a:rPr>
                        <a:t>Name</a:t>
                      </a:r>
                      <a:endParaRPr lang="en-US" sz="1300" dirty="0">
                        <a:effectLst/>
                      </a:endParaRPr>
                    </a:p>
                  </a:txBody>
                  <a:tcPr marL="45425" marR="45425" marT="45425" marB="454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spcBef>
                          <a:spcPts val="0"/>
                        </a:spcBef>
                        <a:spcAft>
                          <a:spcPts val="0"/>
                        </a:spcAft>
                      </a:pPr>
                      <a:r>
                        <a:rPr lang="en-US" sz="800" b="1" i="0" u="none" strike="noStrike" dirty="0">
                          <a:solidFill>
                            <a:srgbClr val="000000"/>
                          </a:solidFill>
                          <a:effectLst/>
                          <a:latin typeface="Times New Roman" panose="02020603050405020304" pitchFamily="18" charset="0"/>
                        </a:rPr>
                        <a:t>Picture</a:t>
                      </a:r>
                      <a:endParaRPr lang="en-US" sz="1300" dirty="0">
                        <a:effectLst/>
                      </a:endParaRPr>
                    </a:p>
                  </a:txBody>
                  <a:tcPr marL="45425" marR="45425" marT="45425" marB="454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spcBef>
                          <a:spcPts val="0"/>
                        </a:spcBef>
                        <a:spcAft>
                          <a:spcPts val="0"/>
                        </a:spcAft>
                      </a:pPr>
                      <a:r>
                        <a:rPr lang="en-US" sz="800" b="1" i="0" u="none" strike="noStrike">
                          <a:solidFill>
                            <a:srgbClr val="000000"/>
                          </a:solidFill>
                          <a:effectLst/>
                          <a:latin typeface="Times New Roman" panose="02020603050405020304" pitchFamily="18" charset="0"/>
                        </a:rPr>
                        <a:t>No.</a:t>
                      </a:r>
                      <a:endParaRPr lang="en-US" sz="1300">
                        <a:effectLst/>
                      </a:endParaRPr>
                    </a:p>
                  </a:txBody>
                  <a:tcPr marL="45425" marR="45425" marT="45425" marB="454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spcBef>
                          <a:spcPts val="0"/>
                        </a:spcBef>
                        <a:spcAft>
                          <a:spcPts val="0"/>
                        </a:spcAft>
                      </a:pPr>
                      <a:r>
                        <a:rPr lang="en-US" sz="800" b="1" i="0" u="none" strike="noStrike">
                          <a:solidFill>
                            <a:srgbClr val="000000"/>
                          </a:solidFill>
                          <a:effectLst/>
                          <a:latin typeface="Times New Roman" panose="02020603050405020304" pitchFamily="18" charset="0"/>
                        </a:rPr>
                        <a:t>Name</a:t>
                      </a:r>
                      <a:endParaRPr lang="en-US" sz="1300">
                        <a:effectLst/>
                      </a:endParaRPr>
                    </a:p>
                  </a:txBody>
                  <a:tcPr marL="45425" marR="45425" marT="45425" marB="454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spcBef>
                          <a:spcPts val="0"/>
                        </a:spcBef>
                        <a:spcAft>
                          <a:spcPts val="0"/>
                        </a:spcAft>
                      </a:pPr>
                      <a:r>
                        <a:rPr lang="en-US" sz="800" b="1" i="0" u="none" strike="noStrike" dirty="0">
                          <a:solidFill>
                            <a:srgbClr val="000000"/>
                          </a:solidFill>
                          <a:effectLst/>
                          <a:latin typeface="Times New Roman" panose="02020603050405020304" pitchFamily="18" charset="0"/>
                        </a:rPr>
                        <a:t>Picture</a:t>
                      </a:r>
                      <a:endParaRPr lang="en-US" sz="1300" dirty="0">
                        <a:effectLst/>
                      </a:endParaRPr>
                    </a:p>
                  </a:txBody>
                  <a:tcPr marL="45425" marR="45425" marT="45425" marB="454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42361649"/>
                  </a:ext>
                </a:extLst>
              </a:tr>
              <a:tr h="1836687">
                <a:tc>
                  <a:txBody>
                    <a:bodyPr/>
                    <a:lstStyle/>
                    <a:p>
                      <a:pPr algn="ctr" rtl="0" fontAlgn="t">
                        <a:spcBef>
                          <a:spcPts val="0"/>
                        </a:spcBef>
                        <a:spcAft>
                          <a:spcPts val="0"/>
                        </a:spcAft>
                      </a:pPr>
                      <a:br>
                        <a:rPr lang="en-US" sz="1300">
                          <a:effectLst/>
                        </a:rPr>
                      </a:br>
                      <a:br>
                        <a:rPr lang="en-US" sz="1300">
                          <a:effectLst/>
                        </a:rPr>
                      </a:br>
                      <a:r>
                        <a:rPr lang="en-US" sz="800" b="0" i="0" u="none" strike="noStrike">
                          <a:solidFill>
                            <a:srgbClr val="000000"/>
                          </a:solidFill>
                          <a:effectLst/>
                          <a:latin typeface="Times New Roman" panose="02020603050405020304" pitchFamily="18" charset="0"/>
                        </a:rPr>
                        <a:t>1.</a:t>
                      </a:r>
                      <a:endParaRPr lang="en-US" sz="1300">
                        <a:effectLst/>
                      </a:endParaRPr>
                    </a:p>
                  </a:txBody>
                  <a:tcPr marL="45425" marR="45425" marT="45425" marB="454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spcBef>
                          <a:spcPts val="0"/>
                        </a:spcBef>
                        <a:spcAft>
                          <a:spcPts val="0"/>
                        </a:spcAft>
                      </a:pPr>
                      <a:br>
                        <a:rPr lang="en-US" sz="3200" dirty="0">
                          <a:effectLst/>
                        </a:rPr>
                      </a:br>
                      <a:r>
                        <a:rPr lang="en-US" sz="1600" b="0" i="0" u="none" strike="noStrike" dirty="0">
                          <a:solidFill>
                            <a:srgbClr val="000000"/>
                          </a:solidFill>
                          <a:effectLst/>
                          <a:latin typeface="Times New Roman" panose="02020603050405020304" pitchFamily="18" charset="0"/>
                        </a:rPr>
                        <a:t>Native chickens</a:t>
                      </a:r>
                      <a:endParaRPr lang="en-US" sz="3200" dirty="0">
                        <a:effectLst/>
                      </a:endParaRPr>
                    </a:p>
                  </a:txBody>
                  <a:tcPr marL="45425" marR="45425" marT="45425" marB="454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base">
                        <a:spcBef>
                          <a:spcPts val="0"/>
                        </a:spcBef>
                        <a:spcAft>
                          <a:spcPts val="0"/>
                        </a:spcAft>
                      </a:pPr>
                      <a:endParaRPr lang="en-US" sz="700" b="0" i="0" u="none" strike="noStrike">
                        <a:solidFill>
                          <a:srgbClr val="000000"/>
                        </a:solidFill>
                        <a:effectLst/>
                        <a:latin typeface="Arial" panose="020B0604020202020204" pitchFamily="34" charset="0"/>
                      </a:endParaRPr>
                    </a:p>
                  </a:txBody>
                  <a:tcPr marL="45425" marR="45425" marT="45425" marB="454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spcBef>
                          <a:spcPts val="0"/>
                        </a:spcBef>
                        <a:spcAft>
                          <a:spcPts val="0"/>
                        </a:spcAft>
                      </a:pPr>
                      <a:br>
                        <a:rPr lang="en-US" sz="1300">
                          <a:effectLst/>
                        </a:rPr>
                      </a:br>
                      <a:br>
                        <a:rPr lang="en-US" sz="1300">
                          <a:effectLst/>
                        </a:rPr>
                      </a:br>
                      <a:r>
                        <a:rPr lang="en-US" sz="800" b="0" i="0" u="none" strike="noStrike">
                          <a:solidFill>
                            <a:srgbClr val="000000"/>
                          </a:solidFill>
                          <a:effectLst/>
                          <a:latin typeface="Times New Roman" panose="02020603050405020304" pitchFamily="18" charset="0"/>
                        </a:rPr>
                        <a:t>4.</a:t>
                      </a:r>
                      <a:endParaRPr lang="en-US" sz="1300">
                        <a:effectLst/>
                      </a:endParaRPr>
                    </a:p>
                  </a:txBody>
                  <a:tcPr marL="45425" marR="45425" marT="45425" marB="454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spcBef>
                          <a:spcPts val="0"/>
                        </a:spcBef>
                        <a:spcAft>
                          <a:spcPts val="0"/>
                        </a:spcAft>
                      </a:pPr>
                      <a:br>
                        <a:rPr lang="en-US" sz="3200" dirty="0">
                          <a:effectLst/>
                        </a:rPr>
                      </a:br>
                      <a:r>
                        <a:rPr lang="en-US" sz="1600" b="0" i="0" u="none" strike="noStrike" dirty="0">
                          <a:solidFill>
                            <a:srgbClr val="000000"/>
                          </a:solidFill>
                          <a:effectLst/>
                          <a:latin typeface="Times New Roman" panose="02020603050405020304" pitchFamily="18" charset="0"/>
                        </a:rPr>
                        <a:t>Temperature controller</a:t>
                      </a:r>
                      <a:endParaRPr lang="en-US" sz="3200" dirty="0">
                        <a:effectLst/>
                      </a:endParaRPr>
                    </a:p>
                    <a:p>
                      <a:pPr fontAlgn="t"/>
                      <a:br>
                        <a:rPr lang="en-US" sz="1300" dirty="0">
                          <a:effectLst/>
                        </a:rPr>
                      </a:br>
                      <a:endParaRPr lang="en-US" sz="1300" dirty="0">
                        <a:effectLst/>
                      </a:endParaRPr>
                    </a:p>
                  </a:txBody>
                  <a:tcPr marL="45425" marR="45425" marT="45425" marB="454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base">
                        <a:spcBef>
                          <a:spcPts val="0"/>
                        </a:spcBef>
                        <a:spcAft>
                          <a:spcPts val="0"/>
                        </a:spcAft>
                      </a:pPr>
                      <a:endParaRPr lang="en-US" sz="700" b="0" i="0" u="none" strike="noStrike" dirty="0">
                        <a:solidFill>
                          <a:srgbClr val="000000"/>
                        </a:solidFill>
                        <a:effectLst/>
                        <a:latin typeface="Arial" panose="020B0604020202020204" pitchFamily="34" charset="0"/>
                      </a:endParaRPr>
                    </a:p>
                  </a:txBody>
                  <a:tcPr marL="45425" marR="45425" marT="45425" marB="454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43298954"/>
                  </a:ext>
                </a:extLst>
              </a:tr>
              <a:tr h="1638023">
                <a:tc>
                  <a:txBody>
                    <a:bodyPr/>
                    <a:lstStyle/>
                    <a:p>
                      <a:pPr algn="ctr" rtl="0" fontAlgn="t">
                        <a:spcBef>
                          <a:spcPts val="0"/>
                        </a:spcBef>
                        <a:spcAft>
                          <a:spcPts val="0"/>
                        </a:spcAft>
                      </a:pPr>
                      <a:br>
                        <a:rPr lang="en-US" sz="1300">
                          <a:effectLst/>
                        </a:rPr>
                      </a:br>
                      <a:br>
                        <a:rPr lang="en-US" sz="1300">
                          <a:effectLst/>
                        </a:rPr>
                      </a:br>
                      <a:r>
                        <a:rPr lang="en-US" sz="800" b="0" i="0" u="none" strike="noStrike">
                          <a:solidFill>
                            <a:srgbClr val="000000"/>
                          </a:solidFill>
                          <a:effectLst/>
                          <a:latin typeface="Times New Roman" panose="02020603050405020304" pitchFamily="18" charset="0"/>
                        </a:rPr>
                        <a:t>2.</a:t>
                      </a:r>
                      <a:endParaRPr lang="en-US" sz="1300">
                        <a:effectLst/>
                      </a:endParaRPr>
                    </a:p>
                  </a:txBody>
                  <a:tcPr marL="45425" marR="45425" marT="45425" marB="454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spcBef>
                          <a:spcPts val="0"/>
                        </a:spcBef>
                        <a:spcAft>
                          <a:spcPts val="0"/>
                        </a:spcAft>
                      </a:pPr>
                      <a:br>
                        <a:rPr lang="en-US" sz="1300" dirty="0">
                          <a:effectLst/>
                        </a:rPr>
                      </a:br>
                      <a:br>
                        <a:rPr lang="en-US" sz="1300" dirty="0">
                          <a:effectLst/>
                        </a:rPr>
                      </a:br>
                      <a:r>
                        <a:rPr lang="en-US" sz="1600" b="0" i="0" u="none" strike="noStrike" dirty="0">
                          <a:solidFill>
                            <a:srgbClr val="000000"/>
                          </a:solidFill>
                          <a:effectLst/>
                          <a:latin typeface="Times New Roman" panose="02020603050405020304" pitchFamily="18" charset="0"/>
                        </a:rPr>
                        <a:t>Food dispenser</a:t>
                      </a:r>
                      <a:endParaRPr lang="en-US" sz="1300" dirty="0">
                        <a:effectLst/>
                      </a:endParaRPr>
                    </a:p>
                  </a:txBody>
                  <a:tcPr marL="45425" marR="45425" marT="45425" marB="454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base">
                        <a:spcBef>
                          <a:spcPts val="0"/>
                        </a:spcBef>
                        <a:spcAft>
                          <a:spcPts val="0"/>
                        </a:spcAft>
                      </a:pPr>
                      <a:endParaRPr lang="en-US" sz="700" b="0" i="0" u="none" strike="noStrike" dirty="0">
                        <a:solidFill>
                          <a:srgbClr val="000000"/>
                        </a:solidFill>
                        <a:effectLst/>
                        <a:latin typeface="Arial" panose="020B0604020202020204" pitchFamily="34" charset="0"/>
                      </a:endParaRPr>
                    </a:p>
                  </a:txBody>
                  <a:tcPr marL="45425" marR="45425" marT="45425" marB="454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spcBef>
                          <a:spcPts val="0"/>
                        </a:spcBef>
                        <a:spcAft>
                          <a:spcPts val="0"/>
                        </a:spcAft>
                      </a:pPr>
                      <a:br>
                        <a:rPr lang="en-US" sz="1300">
                          <a:effectLst/>
                        </a:rPr>
                      </a:br>
                      <a:br>
                        <a:rPr lang="en-US" sz="1300">
                          <a:effectLst/>
                        </a:rPr>
                      </a:br>
                      <a:r>
                        <a:rPr lang="en-US" sz="800" b="0" i="0" u="none" strike="noStrike">
                          <a:solidFill>
                            <a:srgbClr val="000000"/>
                          </a:solidFill>
                          <a:effectLst/>
                          <a:latin typeface="Times New Roman" panose="02020603050405020304" pitchFamily="18" charset="0"/>
                        </a:rPr>
                        <a:t>5.</a:t>
                      </a:r>
                      <a:endParaRPr lang="en-US" sz="1300">
                        <a:effectLst/>
                      </a:endParaRPr>
                    </a:p>
                  </a:txBody>
                  <a:tcPr marL="45425" marR="45425" marT="45425" marB="454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spcBef>
                          <a:spcPts val="0"/>
                        </a:spcBef>
                        <a:spcAft>
                          <a:spcPts val="0"/>
                        </a:spcAft>
                      </a:pPr>
                      <a:br>
                        <a:rPr lang="en-US" sz="3200" dirty="0">
                          <a:effectLst/>
                        </a:rPr>
                      </a:br>
                      <a:r>
                        <a:rPr lang="en-US" sz="1600" b="0" i="0" u="none" strike="noStrike" dirty="0">
                          <a:solidFill>
                            <a:srgbClr val="000000"/>
                          </a:solidFill>
                          <a:effectLst/>
                          <a:latin typeface="Times New Roman" panose="02020603050405020304" pitchFamily="18" charset="0"/>
                        </a:rPr>
                        <a:t>Microscope</a:t>
                      </a:r>
                      <a:endParaRPr lang="en-US" sz="3200" dirty="0">
                        <a:effectLst/>
                      </a:endParaRPr>
                    </a:p>
                    <a:p>
                      <a:pPr fontAlgn="t"/>
                      <a:br>
                        <a:rPr lang="en-US" sz="1300" dirty="0">
                          <a:effectLst/>
                        </a:rPr>
                      </a:br>
                      <a:endParaRPr lang="en-US" sz="1300" dirty="0">
                        <a:effectLst/>
                      </a:endParaRPr>
                    </a:p>
                  </a:txBody>
                  <a:tcPr marL="45425" marR="45425" marT="45425" marB="454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base">
                        <a:spcBef>
                          <a:spcPts val="0"/>
                        </a:spcBef>
                        <a:spcAft>
                          <a:spcPts val="0"/>
                        </a:spcAft>
                      </a:pPr>
                      <a:endParaRPr lang="en-US" sz="800" b="0" i="0" u="none" strike="noStrike">
                        <a:solidFill>
                          <a:srgbClr val="000000"/>
                        </a:solidFill>
                        <a:effectLst/>
                        <a:latin typeface="Times New Roman" panose="02020603050405020304" pitchFamily="18" charset="0"/>
                      </a:endParaRPr>
                    </a:p>
                  </a:txBody>
                  <a:tcPr marL="45425" marR="45425" marT="45425" marB="454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51557962"/>
                  </a:ext>
                </a:extLst>
              </a:tr>
              <a:tr h="1439358">
                <a:tc>
                  <a:txBody>
                    <a:bodyPr/>
                    <a:lstStyle/>
                    <a:p>
                      <a:pPr algn="ctr" rtl="0" fontAlgn="t">
                        <a:spcBef>
                          <a:spcPts val="0"/>
                        </a:spcBef>
                        <a:spcAft>
                          <a:spcPts val="0"/>
                        </a:spcAft>
                      </a:pPr>
                      <a:br>
                        <a:rPr lang="en-US" sz="1300">
                          <a:effectLst/>
                        </a:rPr>
                      </a:br>
                      <a:br>
                        <a:rPr lang="en-US" sz="1300">
                          <a:effectLst/>
                        </a:rPr>
                      </a:br>
                      <a:r>
                        <a:rPr lang="en-US" sz="800" b="0" i="0" u="none" strike="noStrike">
                          <a:solidFill>
                            <a:srgbClr val="000000"/>
                          </a:solidFill>
                          <a:effectLst/>
                          <a:latin typeface="Times New Roman" panose="02020603050405020304" pitchFamily="18" charset="0"/>
                        </a:rPr>
                        <a:t>3.</a:t>
                      </a:r>
                      <a:endParaRPr lang="en-US" sz="1300">
                        <a:effectLst/>
                      </a:endParaRPr>
                    </a:p>
                  </a:txBody>
                  <a:tcPr marL="45425" marR="45425" marT="45425" marB="454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spcBef>
                          <a:spcPts val="0"/>
                        </a:spcBef>
                        <a:spcAft>
                          <a:spcPts val="0"/>
                        </a:spcAft>
                      </a:pPr>
                      <a:br>
                        <a:rPr lang="en-US" sz="3200" dirty="0">
                          <a:effectLst/>
                        </a:rPr>
                      </a:br>
                      <a:r>
                        <a:rPr lang="en-US" sz="1600" b="0" i="0" u="none" strike="noStrike" dirty="0">
                          <a:solidFill>
                            <a:srgbClr val="000000"/>
                          </a:solidFill>
                          <a:effectLst/>
                          <a:latin typeface="Times New Roman" panose="02020603050405020304" pitchFamily="18" charset="0"/>
                        </a:rPr>
                        <a:t>Water dispenser</a:t>
                      </a:r>
                      <a:endParaRPr lang="en-US" sz="3200" dirty="0">
                        <a:effectLst/>
                      </a:endParaRPr>
                    </a:p>
                  </a:txBody>
                  <a:tcPr marL="45425" marR="45425" marT="45425" marB="454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base">
                        <a:spcBef>
                          <a:spcPts val="0"/>
                        </a:spcBef>
                        <a:spcAft>
                          <a:spcPts val="0"/>
                        </a:spcAft>
                      </a:pPr>
                      <a:endParaRPr lang="en-US" sz="700" b="0" i="0" u="none" strike="noStrike">
                        <a:solidFill>
                          <a:srgbClr val="000000"/>
                        </a:solidFill>
                        <a:effectLst/>
                        <a:latin typeface="Arial" panose="020B0604020202020204" pitchFamily="34" charset="0"/>
                      </a:endParaRPr>
                    </a:p>
                  </a:txBody>
                  <a:tcPr marL="45425" marR="45425" marT="45425" marB="454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spcBef>
                          <a:spcPts val="0"/>
                        </a:spcBef>
                        <a:spcAft>
                          <a:spcPts val="0"/>
                        </a:spcAft>
                      </a:pPr>
                      <a:br>
                        <a:rPr lang="en-US" sz="1300">
                          <a:effectLst/>
                        </a:rPr>
                      </a:br>
                      <a:br>
                        <a:rPr lang="en-US" sz="1300">
                          <a:effectLst/>
                        </a:rPr>
                      </a:br>
                      <a:r>
                        <a:rPr lang="en-US" sz="800" b="0" i="0" u="none" strike="noStrike">
                          <a:solidFill>
                            <a:srgbClr val="000000"/>
                          </a:solidFill>
                          <a:effectLst/>
                          <a:latin typeface="Times New Roman" panose="02020603050405020304" pitchFamily="18" charset="0"/>
                        </a:rPr>
                        <a:t>6.</a:t>
                      </a:r>
                      <a:endParaRPr lang="en-US" sz="1300">
                        <a:effectLst/>
                      </a:endParaRPr>
                    </a:p>
                  </a:txBody>
                  <a:tcPr marL="45425" marR="45425" marT="45425" marB="454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fontAlgn="t"/>
                      <a:br>
                        <a:rPr lang="en-US" sz="1300">
                          <a:effectLst/>
                        </a:rPr>
                      </a:br>
                      <a:br>
                        <a:rPr lang="en-US" sz="1300">
                          <a:effectLst/>
                        </a:rPr>
                      </a:br>
                      <a:br>
                        <a:rPr lang="en-US" sz="1300">
                          <a:effectLst/>
                        </a:rPr>
                      </a:br>
                      <a:endParaRPr lang="en-US" sz="1300">
                        <a:effectLst/>
                      </a:endParaRPr>
                    </a:p>
                  </a:txBody>
                  <a:tcPr marL="45425" marR="45425" marT="45425" marB="454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fontAlgn="t"/>
                      <a:br>
                        <a:rPr lang="en-US" sz="1300" dirty="0">
                          <a:effectLst/>
                        </a:rPr>
                      </a:br>
                      <a:endParaRPr lang="en-US" sz="1300" dirty="0">
                        <a:effectLst/>
                      </a:endParaRPr>
                    </a:p>
                  </a:txBody>
                  <a:tcPr marL="45425" marR="45425" marT="45425" marB="454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78942589"/>
                  </a:ext>
                </a:extLst>
              </a:tr>
            </a:tbl>
          </a:graphicData>
        </a:graphic>
      </p:graphicFrame>
      <p:pic>
        <p:nvPicPr>
          <p:cNvPr id="5122" name="Picture 2">
            <a:extLst>
              <a:ext uri="{FF2B5EF4-FFF2-40B4-BE49-F238E27FC236}">
                <a16:creationId xmlns:a16="http://schemas.microsoft.com/office/drawing/2014/main" id="{52DAF8D5-62F0-1A1A-9A64-424F4209C7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3768" y="1648305"/>
            <a:ext cx="824350" cy="814765"/>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a:extLst>
              <a:ext uri="{FF2B5EF4-FFF2-40B4-BE49-F238E27FC236}">
                <a16:creationId xmlns:a16="http://schemas.microsoft.com/office/drawing/2014/main" id="{EACCC091-00C6-FF0C-B1A9-0E43CA13FA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2206" y="1557243"/>
            <a:ext cx="824350" cy="99688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AD8D9072-4D49-E058-48C5-C0FAC29FCB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5816" y="3308336"/>
            <a:ext cx="824350" cy="958547"/>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a:extLst>
              <a:ext uri="{FF2B5EF4-FFF2-40B4-BE49-F238E27FC236}">
                <a16:creationId xmlns:a16="http://schemas.microsoft.com/office/drawing/2014/main" id="{D063285D-268A-96B1-35B1-091B7FF26E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2206" y="3406984"/>
            <a:ext cx="936110" cy="94699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2B2D876F-75B4-5A5C-BF28-83D77D6D5A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5167" y="4823459"/>
            <a:ext cx="752951" cy="1216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2403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DE94B-3BE9-28B0-B102-E40B4238EF77}"/>
              </a:ext>
            </a:extLst>
          </p:cNvPr>
          <p:cNvSpPr>
            <a:spLocks noGrp="1"/>
          </p:cNvSpPr>
          <p:nvPr>
            <p:ph type="title"/>
          </p:nvPr>
        </p:nvSpPr>
        <p:spPr>
          <a:xfrm>
            <a:off x="500880" y="329730"/>
            <a:ext cx="3420879" cy="1303867"/>
          </a:xfrm>
        </p:spPr>
        <p:txBody>
          <a:bodyPr>
            <a:normAutofit fontScale="90000"/>
          </a:bodyPr>
          <a:lstStyle/>
          <a:p>
            <a:r>
              <a:rPr lang="en-US" dirty="0"/>
              <a:t>Data collection</a:t>
            </a:r>
          </a:p>
        </p:txBody>
      </p:sp>
      <p:sp>
        <p:nvSpPr>
          <p:cNvPr id="4" name="Rectangle 3">
            <a:extLst>
              <a:ext uri="{FF2B5EF4-FFF2-40B4-BE49-F238E27FC236}">
                <a16:creationId xmlns:a16="http://schemas.microsoft.com/office/drawing/2014/main" id="{557C9D55-672D-03C0-C102-0F0F2B93B649}"/>
              </a:ext>
            </a:extLst>
          </p:cNvPr>
          <p:cNvSpPr/>
          <p:nvPr/>
        </p:nvSpPr>
        <p:spPr>
          <a:xfrm>
            <a:off x="1295402" y="2123768"/>
            <a:ext cx="9952701" cy="1052051"/>
          </a:xfrm>
          <a:prstGeom prst="rect">
            <a:avLst/>
          </a:prstGeom>
          <a:solidFill>
            <a:srgbClr val="FBFBFB"/>
          </a:solidFill>
          <a:ln>
            <a:solidFill>
              <a:srgbClr val="F9F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6">
            <a:extLst>
              <a:ext uri="{FF2B5EF4-FFF2-40B4-BE49-F238E27FC236}">
                <a16:creationId xmlns:a16="http://schemas.microsoft.com/office/drawing/2014/main" id="{5DB76B46-FC95-BB4A-3448-1E7222116DF7}"/>
              </a:ext>
            </a:extLst>
          </p:cNvPr>
          <p:cNvGraphicFramePr>
            <a:graphicFrameLocks noGrp="1"/>
          </p:cNvGraphicFramePr>
          <p:nvPr>
            <p:extLst>
              <p:ext uri="{D42A27DB-BD31-4B8C-83A1-F6EECF244321}">
                <p14:modId xmlns:p14="http://schemas.microsoft.com/office/powerpoint/2010/main" val="4116712650"/>
              </p:ext>
            </p:extLst>
          </p:nvPr>
        </p:nvGraphicFramePr>
        <p:xfrm>
          <a:off x="843280" y="1463221"/>
          <a:ext cx="10149840" cy="4532702"/>
        </p:xfrm>
        <a:graphic>
          <a:graphicData uri="http://schemas.openxmlformats.org/drawingml/2006/table">
            <a:tbl>
              <a:tblPr/>
              <a:tblGrid>
                <a:gridCol w="1136063">
                  <a:extLst>
                    <a:ext uri="{9D8B030D-6E8A-4147-A177-3AD203B41FA5}">
                      <a16:colId xmlns:a16="http://schemas.microsoft.com/office/drawing/2014/main" val="1098828968"/>
                    </a:ext>
                  </a:extLst>
                </a:gridCol>
                <a:gridCol w="1255651">
                  <a:extLst>
                    <a:ext uri="{9D8B030D-6E8A-4147-A177-3AD203B41FA5}">
                      <a16:colId xmlns:a16="http://schemas.microsoft.com/office/drawing/2014/main" val="1606990595"/>
                    </a:ext>
                  </a:extLst>
                </a:gridCol>
                <a:gridCol w="2182441">
                  <a:extLst>
                    <a:ext uri="{9D8B030D-6E8A-4147-A177-3AD203B41FA5}">
                      <a16:colId xmlns:a16="http://schemas.microsoft.com/office/drawing/2014/main" val="2414366045"/>
                    </a:ext>
                  </a:extLst>
                </a:gridCol>
                <a:gridCol w="1883475">
                  <a:extLst>
                    <a:ext uri="{9D8B030D-6E8A-4147-A177-3AD203B41FA5}">
                      <a16:colId xmlns:a16="http://schemas.microsoft.com/office/drawing/2014/main" val="3524540036"/>
                    </a:ext>
                  </a:extLst>
                </a:gridCol>
                <a:gridCol w="1823682">
                  <a:extLst>
                    <a:ext uri="{9D8B030D-6E8A-4147-A177-3AD203B41FA5}">
                      <a16:colId xmlns:a16="http://schemas.microsoft.com/office/drawing/2014/main" val="3756260215"/>
                    </a:ext>
                  </a:extLst>
                </a:gridCol>
                <a:gridCol w="1868528">
                  <a:extLst>
                    <a:ext uri="{9D8B030D-6E8A-4147-A177-3AD203B41FA5}">
                      <a16:colId xmlns:a16="http://schemas.microsoft.com/office/drawing/2014/main" val="381750397"/>
                    </a:ext>
                  </a:extLst>
                </a:gridCol>
              </a:tblGrid>
              <a:tr h="490505">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No. </a:t>
                      </a:r>
                      <a:endParaRPr lang="en-US" sz="2800" dirty="0">
                        <a:effectLst/>
                      </a:endParaRPr>
                    </a:p>
                  </a:txBody>
                  <a:tcPr marL="41185" marR="41185" marT="41185" marB="4118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Dates</a:t>
                      </a:r>
                      <a:endParaRPr lang="en-US" sz="2800">
                        <a:effectLst/>
                      </a:endParaRPr>
                    </a:p>
                  </a:txBody>
                  <a:tcPr marL="41185" marR="41185" marT="41185" marB="4118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High temperature </a:t>
                      </a:r>
                      <a:endParaRPr lang="en-US" sz="2800" dirty="0">
                        <a:effectLst/>
                      </a:endParaRPr>
                    </a:p>
                    <a:p>
                      <a:pPr rtl="0" fontAlgn="t">
                        <a:spcBef>
                          <a:spcPts val="0"/>
                        </a:spcBef>
                        <a:spcAft>
                          <a:spcPts val="0"/>
                        </a:spcAft>
                      </a:pPr>
                      <a:r>
                        <a:rPr lang="en-US" sz="1400" b="0" i="0" u="none" strike="noStrike" dirty="0">
                          <a:solidFill>
                            <a:srgbClr val="000000"/>
                          </a:solidFill>
                          <a:effectLst/>
                          <a:latin typeface="Times New Roman" panose="02020603050405020304" pitchFamily="18" charset="0"/>
                        </a:rPr>
                        <a:t>(30-35°C (86-95°F))</a:t>
                      </a:r>
                      <a:endParaRPr lang="en-US" sz="2800" dirty="0">
                        <a:effectLst/>
                      </a:endParaRPr>
                    </a:p>
                  </a:txBody>
                  <a:tcPr marL="41185" marR="41185" marT="41185" marB="4118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Low temperature</a:t>
                      </a:r>
                      <a:endParaRPr lang="en-US" sz="2800">
                        <a:effectLst/>
                      </a:endParaRPr>
                    </a:p>
                    <a:p>
                      <a:pPr rtl="0" fontAlgn="t">
                        <a:spcBef>
                          <a:spcPts val="0"/>
                        </a:spcBef>
                        <a:spcAft>
                          <a:spcPts val="0"/>
                        </a:spcAft>
                      </a:pPr>
                      <a:r>
                        <a:rPr lang="en-US" sz="1400" b="0" i="0" u="none" strike="noStrike">
                          <a:solidFill>
                            <a:srgbClr val="000000"/>
                          </a:solidFill>
                          <a:effectLst/>
                          <a:latin typeface="Times New Roman" panose="02020603050405020304" pitchFamily="18" charset="0"/>
                        </a:rPr>
                        <a:t>(10-15°C (50-59°F))</a:t>
                      </a:r>
                      <a:endParaRPr lang="en-US" sz="2800">
                        <a:effectLst/>
                      </a:endParaRPr>
                    </a:p>
                  </a:txBody>
                  <a:tcPr marL="41185" marR="41185" marT="41185" marB="4118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High vent</a:t>
                      </a:r>
                      <a:endParaRPr lang="en-US" sz="2800">
                        <a:effectLst/>
                      </a:endParaRPr>
                    </a:p>
                  </a:txBody>
                  <a:tcPr marL="41185" marR="41185" marT="41185" marB="4118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Low vent</a:t>
                      </a:r>
                      <a:endParaRPr lang="en-US" sz="2800">
                        <a:effectLst/>
                      </a:endParaRPr>
                    </a:p>
                  </a:txBody>
                  <a:tcPr marL="41185" marR="41185" marT="41185" marB="4118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94844313"/>
                  </a:ext>
                </a:extLst>
              </a:tr>
              <a:tr h="696076">
                <a:tc>
                  <a:txBody>
                    <a:bodyPr/>
                    <a:lstStyle/>
                    <a:p>
                      <a:pPr rtl="0" fontAlgn="base">
                        <a:spcBef>
                          <a:spcPts val="0"/>
                        </a:spcBef>
                        <a:spcAft>
                          <a:spcPts val="0"/>
                        </a:spcAft>
                        <a:buFont typeface="+mj-lt"/>
                        <a:buAutoNum type="arabicPeriod"/>
                      </a:pPr>
                      <a:br>
                        <a:rPr lang="en-US" sz="1400" b="0" i="0" u="none" strike="noStrike">
                          <a:solidFill>
                            <a:srgbClr val="000000"/>
                          </a:solidFill>
                          <a:effectLst/>
                          <a:latin typeface="Times New Roman" panose="02020603050405020304" pitchFamily="18" charset="0"/>
                        </a:rPr>
                      </a:br>
                      <a:endParaRPr lang="en-US" sz="1400" b="0" i="0" u="none" strike="noStrike">
                        <a:solidFill>
                          <a:srgbClr val="000000"/>
                        </a:solidFill>
                        <a:effectLst/>
                        <a:latin typeface="Times New Roman" panose="02020603050405020304" pitchFamily="18" charset="0"/>
                      </a:endParaRPr>
                    </a:p>
                  </a:txBody>
                  <a:tcPr marL="41185" marR="41185" marT="41185" marB="4118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X/XX/XX</a:t>
                      </a:r>
                      <a:endParaRPr lang="en-US" sz="2800">
                        <a:effectLst/>
                      </a:endParaRPr>
                    </a:p>
                  </a:txBody>
                  <a:tcPr marL="41185" marR="41185" marT="41185" marB="4118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dirty="0">
                          <a:solidFill>
                            <a:schemeClr val="tx2">
                              <a:lumMod val="50000"/>
                              <a:lumOff val="50000"/>
                            </a:schemeClr>
                          </a:solidFill>
                          <a:effectLst/>
                          <a:latin typeface="Times New Roman" panose="02020603050405020304" pitchFamily="18" charset="0"/>
                        </a:rPr>
                        <a:t>LIST OF PARASITES OR DISEASE APPEARING</a:t>
                      </a:r>
                      <a:endParaRPr lang="en-US" sz="2800" dirty="0">
                        <a:solidFill>
                          <a:schemeClr val="tx2">
                            <a:lumMod val="50000"/>
                            <a:lumOff val="50000"/>
                          </a:schemeClr>
                        </a:solidFill>
                        <a:effectLst/>
                      </a:endParaRPr>
                    </a:p>
                  </a:txBody>
                  <a:tcPr marL="41185" marR="41185" marT="41185" marB="4118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dirty="0">
                          <a:solidFill>
                            <a:schemeClr val="tx2">
                              <a:lumMod val="50000"/>
                              <a:lumOff val="50000"/>
                            </a:schemeClr>
                          </a:solidFill>
                          <a:effectLst/>
                          <a:latin typeface="Times New Roman" panose="02020603050405020304" pitchFamily="18" charset="0"/>
                        </a:rPr>
                        <a:t>LIST OF PARASITES OR DISEASE APPEARING</a:t>
                      </a:r>
                      <a:endParaRPr lang="en-US" sz="2800" dirty="0">
                        <a:solidFill>
                          <a:schemeClr val="tx2">
                            <a:lumMod val="50000"/>
                            <a:lumOff val="50000"/>
                          </a:schemeClr>
                        </a:solidFill>
                        <a:effectLst/>
                      </a:endParaRPr>
                    </a:p>
                  </a:txBody>
                  <a:tcPr marL="41185" marR="41185" marT="41185" marB="4118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dirty="0">
                          <a:solidFill>
                            <a:schemeClr val="tx2">
                              <a:lumMod val="50000"/>
                              <a:lumOff val="50000"/>
                            </a:schemeClr>
                          </a:solidFill>
                          <a:effectLst/>
                          <a:latin typeface="Times New Roman" panose="02020603050405020304" pitchFamily="18" charset="0"/>
                        </a:rPr>
                        <a:t>LIST OF PARASITES OR DISEASE APPEARING</a:t>
                      </a:r>
                      <a:endParaRPr lang="en-US" sz="2800" dirty="0">
                        <a:solidFill>
                          <a:schemeClr val="tx2">
                            <a:lumMod val="50000"/>
                            <a:lumOff val="50000"/>
                          </a:schemeClr>
                        </a:solidFill>
                        <a:effectLst/>
                      </a:endParaRPr>
                    </a:p>
                  </a:txBody>
                  <a:tcPr marL="41185" marR="41185" marT="41185" marB="4118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dirty="0">
                          <a:solidFill>
                            <a:schemeClr val="tx2">
                              <a:lumMod val="50000"/>
                              <a:lumOff val="50000"/>
                            </a:schemeClr>
                          </a:solidFill>
                          <a:effectLst/>
                          <a:latin typeface="Times New Roman" panose="02020603050405020304" pitchFamily="18" charset="0"/>
                        </a:rPr>
                        <a:t>LIST OF PARASITES OR DISEASE APPEARING</a:t>
                      </a:r>
                      <a:endParaRPr lang="en-US" sz="2800" dirty="0">
                        <a:solidFill>
                          <a:schemeClr val="tx2">
                            <a:lumMod val="50000"/>
                            <a:lumOff val="50000"/>
                          </a:schemeClr>
                        </a:solidFill>
                        <a:effectLst/>
                      </a:endParaRPr>
                    </a:p>
                  </a:txBody>
                  <a:tcPr marL="41185" marR="41185" marT="41185" marB="4118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01975840"/>
                  </a:ext>
                </a:extLst>
              </a:tr>
              <a:tr h="901648">
                <a:tc>
                  <a:txBody>
                    <a:bodyPr/>
                    <a:lstStyle/>
                    <a:p>
                      <a:pPr rtl="0" fontAlgn="base">
                        <a:spcBef>
                          <a:spcPts val="0"/>
                        </a:spcBef>
                        <a:spcAft>
                          <a:spcPts val="0"/>
                        </a:spcAft>
                        <a:buFont typeface="+mj-lt"/>
                        <a:buAutoNum type="arabicPeriod" startAt="2"/>
                      </a:pPr>
                      <a:br>
                        <a:rPr lang="en-US" sz="1400" b="0" i="0" u="none" strike="noStrike">
                          <a:solidFill>
                            <a:srgbClr val="000000"/>
                          </a:solidFill>
                          <a:effectLst/>
                          <a:latin typeface="Times New Roman" panose="02020603050405020304" pitchFamily="18" charset="0"/>
                        </a:rPr>
                      </a:br>
                      <a:endParaRPr lang="en-US" sz="1400" b="0" i="0" u="none" strike="noStrike">
                        <a:solidFill>
                          <a:srgbClr val="000000"/>
                        </a:solidFill>
                        <a:effectLst/>
                        <a:latin typeface="Times New Roman" panose="02020603050405020304" pitchFamily="18" charset="0"/>
                      </a:endParaRPr>
                    </a:p>
                  </a:txBody>
                  <a:tcPr marL="41185" marR="41185" marT="41185" marB="4118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X/XX/XX</a:t>
                      </a:r>
                      <a:endParaRPr lang="en-US" sz="2800">
                        <a:effectLst/>
                      </a:endParaRPr>
                    </a:p>
                  </a:txBody>
                  <a:tcPr marL="41185" marR="41185" marT="41185" marB="4118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fontAlgn="t"/>
                      <a:br>
                        <a:rPr lang="en-US" sz="2800" dirty="0">
                          <a:effectLst/>
                        </a:rPr>
                      </a:br>
                      <a:endParaRPr lang="en-US" sz="2800" dirty="0">
                        <a:effectLst/>
                      </a:endParaRPr>
                    </a:p>
                  </a:txBody>
                  <a:tcPr marL="41185" marR="41185" marT="41185" marB="4118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fontAlgn="t"/>
                      <a:br>
                        <a:rPr lang="en-US" sz="2800">
                          <a:effectLst/>
                        </a:rPr>
                      </a:br>
                      <a:endParaRPr lang="en-US" sz="2800">
                        <a:effectLst/>
                      </a:endParaRPr>
                    </a:p>
                  </a:txBody>
                  <a:tcPr marL="41185" marR="41185" marT="41185" marB="4118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fontAlgn="t"/>
                      <a:br>
                        <a:rPr lang="en-US" sz="2800">
                          <a:effectLst/>
                        </a:rPr>
                      </a:br>
                      <a:endParaRPr lang="en-US" sz="2800">
                        <a:effectLst/>
                      </a:endParaRPr>
                    </a:p>
                  </a:txBody>
                  <a:tcPr marL="41185" marR="41185" marT="41185" marB="4118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fontAlgn="t"/>
                      <a:br>
                        <a:rPr lang="en-US" sz="2800">
                          <a:effectLst/>
                        </a:rPr>
                      </a:br>
                      <a:endParaRPr lang="en-US" sz="2800">
                        <a:effectLst/>
                      </a:endParaRPr>
                    </a:p>
                  </a:txBody>
                  <a:tcPr marL="41185" marR="41185" marT="41185" marB="4118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18666273"/>
                  </a:ext>
                </a:extLst>
              </a:tr>
              <a:tr h="901648">
                <a:tc>
                  <a:txBody>
                    <a:bodyPr/>
                    <a:lstStyle/>
                    <a:p>
                      <a:pPr marL="228600" indent="-228600" rtl="0" fontAlgn="t">
                        <a:spcBef>
                          <a:spcPts val="0"/>
                        </a:spcBef>
                        <a:spcAft>
                          <a:spcPts val="0"/>
                        </a:spcAft>
                      </a:pPr>
                      <a:r>
                        <a:rPr lang="en-US" sz="1400" b="0" i="0" u="none" strike="noStrike">
                          <a:solidFill>
                            <a:srgbClr val="000000"/>
                          </a:solidFill>
                          <a:effectLst/>
                          <a:latin typeface="Times New Roman" panose="02020603050405020304" pitchFamily="18" charset="0"/>
                        </a:rPr>
                        <a:t>3.</a:t>
                      </a:r>
                      <a:endParaRPr lang="en-US" sz="2800">
                        <a:effectLst/>
                      </a:endParaRPr>
                    </a:p>
                  </a:txBody>
                  <a:tcPr marL="41185" marR="41185" marT="41185" marB="4118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a:solidFill>
                            <a:srgbClr val="000000"/>
                          </a:solidFill>
                          <a:effectLst/>
                          <a:latin typeface="Times New Roman" panose="02020603050405020304" pitchFamily="18" charset="0"/>
                        </a:rPr>
                        <a:t>X/XX/XX</a:t>
                      </a:r>
                      <a:endParaRPr lang="en-US" sz="2800">
                        <a:effectLst/>
                      </a:endParaRPr>
                    </a:p>
                  </a:txBody>
                  <a:tcPr marL="41185" marR="41185" marT="41185" marB="4118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fontAlgn="t"/>
                      <a:br>
                        <a:rPr lang="en-US" sz="2800" dirty="0">
                          <a:effectLst/>
                        </a:rPr>
                      </a:br>
                      <a:endParaRPr lang="en-US" sz="2800" dirty="0">
                        <a:effectLst/>
                      </a:endParaRPr>
                    </a:p>
                  </a:txBody>
                  <a:tcPr marL="41185" marR="41185" marT="41185" marB="4118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fontAlgn="t"/>
                      <a:br>
                        <a:rPr lang="en-US" sz="2800">
                          <a:effectLst/>
                        </a:rPr>
                      </a:br>
                      <a:endParaRPr lang="en-US" sz="2800">
                        <a:effectLst/>
                      </a:endParaRPr>
                    </a:p>
                  </a:txBody>
                  <a:tcPr marL="41185" marR="41185" marT="41185" marB="4118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fontAlgn="t"/>
                      <a:br>
                        <a:rPr lang="en-US" sz="2800">
                          <a:effectLst/>
                        </a:rPr>
                      </a:br>
                      <a:endParaRPr lang="en-US" sz="2800">
                        <a:effectLst/>
                      </a:endParaRPr>
                    </a:p>
                  </a:txBody>
                  <a:tcPr marL="41185" marR="41185" marT="41185" marB="4118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fontAlgn="t"/>
                      <a:br>
                        <a:rPr lang="en-US" sz="2800">
                          <a:effectLst/>
                        </a:rPr>
                      </a:br>
                      <a:endParaRPr lang="en-US" sz="2800">
                        <a:effectLst/>
                      </a:endParaRPr>
                    </a:p>
                  </a:txBody>
                  <a:tcPr marL="41185" marR="41185" marT="41185" marB="4118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46065833"/>
                  </a:ext>
                </a:extLst>
              </a:tr>
              <a:tr h="1429542">
                <a:tc gridSpan="6">
                  <a:txBody>
                    <a:bodyPr/>
                    <a:lstStyle/>
                    <a:p>
                      <a:pPr algn="ctr" rtl="0" fontAlgn="t">
                        <a:spcBef>
                          <a:spcPts val="0"/>
                        </a:spcBef>
                        <a:spcAft>
                          <a:spcPts val="0"/>
                        </a:spcAft>
                      </a:pPr>
                      <a:br>
                        <a:rPr lang="en-US" sz="2800" dirty="0">
                          <a:solidFill>
                            <a:schemeClr val="tx2">
                              <a:lumMod val="50000"/>
                              <a:lumOff val="50000"/>
                            </a:schemeClr>
                          </a:solidFill>
                          <a:effectLst/>
                        </a:rPr>
                      </a:br>
                      <a:r>
                        <a:rPr lang="en-US" sz="1400" b="0" i="0" u="none" strike="noStrike" dirty="0">
                          <a:solidFill>
                            <a:schemeClr val="tx2">
                              <a:lumMod val="50000"/>
                              <a:lumOff val="50000"/>
                            </a:schemeClr>
                          </a:solidFill>
                          <a:effectLst/>
                          <a:latin typeface="Times New Roman" panose="02020603050405020304" pitchFamily="18" charset="0"/>
                        </a:rPr>
                        <a:t>AMOUNT OF PARASITES OR DISEASES THAT APPEARED</a:t>
                      </a:r>
                      <a:br>
                        <a:rPr lang="en-US" sz="2800" dirty="0">
                          <a:solidFill>
                            <a:schemeClr val="tx2">
                              <a:lumMod val="50000"/>
                              <a:lumOff val="50000"/>
                            </a:schemeClr>
                          </a:solidFill>
                          <a:effectLst/>
                        </a:rPr>
                      </a:br>
                      <a:endParaRPr lang="en-US" sz="2800" dirty="0">
                        <a:solidFill>
                          <a:schemeClr val="tx2">
                            <a:lumMod val="50000"/>
                            <a:lumOff val="50000"/>
                          </a:schemeClr>
                        </a:solidFill>
                        <a:effectLst/>
                      </a:endParaRPr>
                    </a:p>
                  </a:txBody>
                  <a:tcPr marL="41185" marR="41185" marT="41185" marB="4118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16166957"/>
                  </a:ext>
                </a:extLst>
              </a:tr>
            </a:tbl>
          </a:graphicData>
        </a:graphic>
      </p:graphicFrame>
      <p:sp>
        <p:nvSpPr>
          <p:cNvPr id="9" name="Rectangle 1">
            <a:extLst>
              <a:ext uri="{FF2B5EF4-FFF2-40B4-BE49-F238E27FC236}">
                <a16:creationId xmlns:a16="http://schemas.microsoft.com/office/drawing/2014/main" id="{E0CD102E-3B5C-1891-09D1-CD74C181F577}"/>
              </a:ext>
            </a:extLst>
          </p:cNvPr>
          <p:cNvSpPr>
            <a:spLocks noChangeArrowheads="1"/>
          </p:cNvSpPr>
          <p:nvPr/>
        </p:nvSpPr>
        <p:spPr bwMode="auto">
          <a:xfrm>
            <a:off x="4418013" y="25161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02885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DE94B-3BE9-28B0-B102-E40B4238EF77}"/>
              </a:ext>
            </a:extLst>
          </p:cNvPr>
          <p:cNvSpPr>
            <a:spLocks noGrp="1"/>
          </p:cNvSpPr>
          <p:nvPr>
            <p:ph type="title"/>
          </p:nvPr>
        </p:nvSpPr>
        <p:spPr>
          <a:xfrm>
            <a:off x="526514" y="241088"/>
            <a:ext cx="3420879" cy="1303867"/>
          </a:xfrm>
        </p:spPr>
        <p:txBody>
          <a:bodyPr>
            <a:normAutofit/>
          </a:bodyPr>
          <a:lstStyle/>
          <a:p>
            <a:r>
              <a:rPr lang="en-US" dirty="0"/>
              <a:t>Timeline plan</a:t>
            </a:r>
          </a:p>
        </p:txBody>
      </p:sp>
      <p:sp>
        <p:nvSpPr>
          <p:cNvPr id="4" name="Rectangle 3">
            <a:extLst>
              <a:ext uri="{FF2B5EF4-FFF2-40B4-BE49-F238E27FC236}">
                <a16:creationId xmlns:a16="http://schemas.microsoft.com/office/drawing/2014/main" id="{557C9D55-672D-03C0-C102-0F0F2B93B649}"/>
              </a:ext>
            </a:extLst>
          </p:cNvPr>
          <p:cNvSpPr/>
          <p:nvPr/>
        </p:nvSpPr>
        <p:spPr>
          <a:xfrm>
            <a:off x="1295402" y="2123768"/>
            <a:ext cx="9952701" cy="1052051"/>
          </a:xfrm>
          <a:prstGeom prst="rect">
            <a:avLst/>
          </a:prstGeom>
          <a:solidFill>
            <a:srgbClr val="FBFBFB"/>
          </a:solidFill>
          <a:ln>
            <a:solidFill>
              <a:srgbClr val="F9F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
            <a:extLst>
              <a:ext uri="{FF2B5EF4-FFF2-40B4-BE49-F238E27FC236}">
                <a16:creationId xmlns:a16="http://schemas.microsoft.com/office/drawing/2014/main" id="{E0CD102E-3B5C-1891-09D1-CD74C181F577}"/>
              </a:ext>
            </a:extLst>
          </p:cNvPr>
          <p:cNvSpPr>
            <a:spLocks noChangeArrowheads="1"/>
          </p:cNvSpPr>
          <p:nvPr/>
        </p:nvSpPr>
        <p:spPr bwMode="auto">
          <a:xfrm>
            <a:off x="4418013" y="25161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3" name="Table 2">
            <a:extLst>
              <a:ext uri="{FF2B5EF4-FFF2-40B4-BE49-F238E27FC236}">
                <a16:creationId xmlns:a16="http://schemas.microsoft.com/office/drawing/2014/main" id="{F8BE5F8E-2403-7608-4DBC-2509774CE2FA}"/>
              </a:ext>
            </a:extLst>
          </p:cNvPr>
          <p:cNvGraphicFramePr>
            <a:graphicFrameLocks noGrp="1"/>
          </p:cNvGraphicFramePr>
          <p:nvPr>
            <p:extLst>
              <p:ext uri="{D42A27DB-BD31-4B8C-83A1-F6EECF244321}">
                <p14:modId xmlns:p14="http://schemas.microsoft.com/office/powerpoint/2010/main" val="2661423948"/>
              </p:ext>
            </p:extLst>
          </p:nvPr>
        </p:nvGraphicFramePr>
        <p:xfrm>
          <a:off x="1549456" y="1207732"/>
          <a:ext cx="8051296" cy="4948900"/>
        </p:xfrm>
        <a:graphic>
          <a:graphicData uri="http://schemas.openxmlformats.org/drawingml/2006/table">
            <a:tbl>
              <a:tblPr/>
              <a:tblGrid>
                <a:gridCol w="1661819">
                  <a:extLst>
                    <a:ext uri="{9D8B030D-6E8A-4147-A177-3AD203B41FA5}">
                      <a16:colId xmlns:a16="http://schemas.microsoft.com/office/drawing/2014/main" val="2700251047"/>
                    </a:ext>
                  </a:extLst>
                </a:gridCol>
                <a:gridCol w="803468">
                  <a:extLst>
                    <a:ext uri="{9D8B030D-6E8A-4147-A177-3AD203B41FA5}">
                      <a16:colId xmlns:a16="http://schemas.microsoft.com/office/drawing/2014/main" val="3259770386"/>
                    </a:ext>
                  </a:extLst>
                </a:gridCol>
                <a:gridCol w="841727">
                  <a:extLst>
                    <a:ext uri="{9D8B030D-6E8A-4147-A177-3AD203B41FA5}">
                      <a16:colId xmlns:a16="http://schemas.microsoft.com/office/drawing/2014/main" val="2479230016"/>
                    </a:ext>
                  </a:extLst>
                </a:gridCol>
                <a:gridCol w="841727">
                  <a:extLst>
                    <a:ext uri="{9D8B030D-6E8A-4147-A177-3AD203B41FA5}">
                      <a16:colId xmlns:a16="http://schemas.microsoft.com/office/drawing/2014/main" val="2227729075"/>
                    </a:ext>
                  </a:extLst>
                </a:gridCol>
                <a:gridCol w="1033030">
                  <a:extLst>
                    <a:ext uri="{9D8B030D-6E8A-4147-A177-3AD203B41FA5}">
                      <a16:colId xmlns:a16="http://schemas.microsoft.com/office/drawing/2014/main" val="770939822"/>
                    </a:ext>
                  </a:extLst>
                </a:gridCol>
                <a:gridCol w="1052160">
                  <a:extLst>
                    <a:ext uri="{9D8B030D-6E8A-4147-A177-3AD203B41FA5}">
                      <a16:colId xmlns:a16="http://schemas.microsoft.com/office/drawing/2014/main" val="2347905437"/>
                    </a:ext>
                  </a:extLst>
                </a:gridCol>
                <a:gridCol w="918248">
                  <a:extLst>
                    <a:ext uri="{9D8B030D-6E8A-4147-A177-3AD203B41FA5}">
                      <a16:colId xmlns:a16="http://schemas.microsoft.com/office/drawing/2014/main" val="754929742"/>
                    </a:ext>
                  </a:extLst>
                </a:gridCol>
                <a:gridCol w="899117">
                  <a:extLst>
                    <a:ext uri="{9D8B030D-6E8A-4147-A177-3AD203B41FA5}">
                      <a16:colId xmlns:a16="http://schemas.microsoft.com/office/drawing/2014/main" val="3506697054"/>
                    </a:ext>
                  </a:extLst>
                </a:gridCol>
              </a:tblGrid>
              <a:tr h="338390">
                <a:tc>
                  <a:txBody>
                    <a:bodyPr/>
                    <a:lstStyle/>
                    <a:p>
                      <a:pPr rtl="0" fontAlgn="b">
                        <a:spcBef>
                          <a:spcPts val="0"/>
                        </a:spcBef>
                        <a:spcAft>
                          <a:spcPts val="0"/>
                        </a:spcAft>
                      </a:pPr>
                      <a:r>
                        <a:rPr lang="en-US" sz="1600" b="1" i="1" u="none" strike="noStrike" dirty="0">
                          <a:solidFill>
                            <a:srgbClr val="000000"/>
                          </a:solidFill>
                          <a:effectLst/>
                          <a:latin typeface="Times New Roman" panose="02020603050405020304" pitchFamily="18" charset="0"/>
                        </a:rPr>
                        <a:t>Month</a:t>
                      </a:r>
                      <a:endParaRPr lang="en-US" sz="2800" dirty="0">
                        <a:effectLst/>
                      </a:endParaRPr>
                    </a:p>
                  </a:txBody>
                  <a:tcPr marL="20634" marR="20634" marT="20634" marB="206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rtl="0" fontAlgn="b">
                        <a:spcBef>
                          <a:spcPts val="0"/>
                        </a:spcBef>
                        <a:spcAft>
                          <a:spcPts val="0"/>
                        </a:spcAft>
                      </a:pPr>
                      <a:r>
                        <a:rPr lang="en-US" sz="1600" b="1" i="1" u="none" strike="noStrike" dirty="0">
                          <a:solidFill>
                            <a:srgbClr val="000000"/>
                          </a:solidFill>
                          <a:effectLst/>
                          <a:latin typeface="Times New Roman" panose="02020603050405020304" pitchFamily="18" charset="0"/>
                        </a:rPr>
                        <a:t>January</a:t>
                      </a:r>
                      <a:endParaRPr lang="en-US" sz="2800" dirty="0">
                        <a:effectLst/>
                      </a:endParaRPr>
                    </a:p>
                  </a:txBody>
                  <a:tcPr marL="20634" marR="20634" marT="20634" marB="206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gridSpan="2">
                  <a:txBody>
                    <a:bodyPr/>
                    <a:lstStyle/>
                    <a:p>
                      <a:pPr rtl="0" fontAlgn="b">
                        <a:spcBef>
                          <a:spcPts val="0"/>
                        </a:spcBef>
                        <a:spcAft>
                          <a:spcPts val="0"/>
                        </a:spcAft>
                      </a:pPr>
                      <a:r>
                        <a:rPr lang="en-US" sz="1600" b="1" i="1" u="none" strike="noStrike" dirty="0">
                          <a:solidFill>
                            <a:srgbClr val="000000"/>
                          </a:solidFill>
                          <a:effectLst/>
                          <a:latin typeface="Times New Roman" panose="02020603050405020304" pitchFamily="18" charset="0"/>
                        </a:rPr>
                        <a:t>February</a:t>
                      </a:r>
                      <a:endParaRPr lang="en-US" sz="2800" dirty="0">
                        <a:effectLst/>
                      </a:endParaRPr>
                    </a:p>
                  </a:txBody>
                  <a:tcPr marL="20634" marR="20634" marT="20634" marB="206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hMerge="1">
                  <a:txBody>
                    <a:bodyPr/>
                    <a:lstStyle/>
                    <a:p>
                      <a:endParaRPr lang="en-US"/>
                    </a:p>
                  </a:txBody>
                  <a:tcPr/>
                </a:tc>
                <a:tc>
                  <a:txBody>
                    <a:bodyPr/>
                    <a:lstStyle/>
                    <a:p>
                      <a:pPr rtl="0" fontAlgn="b">
                        <a:spcBef>
                          <a:spcPts val="0"/>
                        </a:spcBef>
                        <a:spcAft>
                          <a:spcPts val="0"/>
                        </a:spcAft>
                      </a:pPr>
                      <a:r>
                        <a:rPr lang="en-US" sz="1600" b="1" i="1" u="none" strike="noStrike">
                          <a:solidFill>
                            <a:srgbClr val="000000"/>
                          </a:solidFill>
                          <a:effectLst/>
                          <a:latin typeface="Times New Roman" panose="02020603050405020304" pitchFamily="18" charset="0"/>
                        </a:rPr>
                        <a:t>March</a:t>
                      </a:r>
                      <a:endParaRPr lang="en-US" sz="2800">
                        <a:effectLst/>
                      </a:endParaRPr>
                    </a:p>
                  </a:txBody>
                  <a:tcPr marL="20634" marR="20634" marT="20634" marB="206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rtl="0" fontAlgn="b">
                        <a:spcBef>
                          <a:spcPts val="0"/>
                        </a:spcBef>
                        <a:spcAft>
                          <a:spcPts val="0"/>
                        </a:spcAft>
                      </a:pPr>
                      <a:r>
                        <a:rPr lang="en-US" sz="1600" b="1" i="1" u="none" strike="noStrike">
                          <a:solidFill>
                            <a:srgbClr val="000000"/>
                          </a:solidFill>
                          <a:effectLst/>
                          <a:latin typeface="Times New Roman" panose="02020603050405020304" pitchFamily="18" charset="0"/>
                        </a:rPr>
                        <a:t>April</a:t>
                      </a:r>
                      <a:endParaRPr lang="en-US" sz="2800">
                        <a:effectLst/>
                      </a:endParaRPr>
                    </a:p>
                  </a:txBody>
                  <a:tcPr marL="20634" marR="20634" marT="20634" marB="206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rtl="0" fontAlgn="b">
                        <a:spcBef>
                          <a:spcPts val="0"/>
                        </a:spcBef>
                        <a:spcAft>
                          <a:spcPts val="0"/>
                        </a:spcAft>
                      </a:pPr>
                      <a:r>
                        <a:rPr lang="en-US" sz="1600" b="1" i="1" u="none" strike="noStrike">
                          <a:solidFill>
                            <a:srgbClr val="000000"/>
                          </a:solidFill>
                          <a:effectLst/>
                          <a:latin typeface="Times New Roman" panose="02020603050405020304" pitchFamily="18" charset="0"/>
                        </a:rPr>
                        <a:t>May</a:t>
                      </a:r>
                      <a:endParaRPr lang="en-US" sz="2800">
                        <a:effectLst/>
                      </a:endParaRPr>
                    </a:p>
                  </a:txBody>
                  <a:tcPr marL="20634" marR="20634" marT="20634" marB="206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rtl="0" fontAlgn="b">
                        <a:spcBef>
                          <a:spcPts val="0"/>
                        </a:spcBef>
                        <a:spcAft>
                          <a:spcPts val="0"/>
                        </a:spcAft>
                      </a:pPr>
                      <a:r>
                        <a:rPr lang="en-US" sz="1600" b="1" i="1" u="none" strike="noStrike">
                          <a:solidFill>
                            <a:srgbClr val="000000"/>
                          </a:solidFill>
                          <a:effectLst/>
                          <a:latin typeface="Times New Roman" panose="02020603050405020304" pitchFamily="18" charset="0"/>
                        </a:rPr>
                        <a:t>June</a:t>
                      </a:r>
                      <a:endParaRPr lang="en-US" sz="2800">
                        <a:effectLst/>
                      </a:endParaRPr>
                    </a:p>
                  </a:txBody>
                  <a:tcPr marL="20634" marR="20634" marT="20634" marB="206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506941432"/>
                  </a:ext>
                </a:extLst>
              </a:tr>
              <a:tr h="1031678">
                <a:tc>
                  <a:txBody>
                    <a:bodyPr/>
                    <a:lstStyle/>
                    <a:p>
                      <a:pPr rtl="0" fontAlgn="b">
                        <a:spcBef>
                          <a:spcPts val="0"/>
                        </a:spcBef>
                        <a:spcAft>
                          <a:spcPts val="0"/>
                        </a:spcAft>
                      </a:pPr>
                      <a:r>
                        <a:rPr lang="en-US" sz="1200" b="1" i="1" u="none" strike="noStrike">
                          <a:solidFill>
                            <a:srgbClr val="000000"/>
                          </a:solidFill>
                          <a:effectLst/>
                          <a:latin typeface="Times New Roman" panose="02020603050405020304" pitchFamily="18" charset="0"/>
                        </a:rPr>
                        <a:t>Week Date</a:t>
                      </a:r>
                      <a:endParaRPr lang="en-US" sz="2800">
                        <a:effectLst/>
                      </a:endParaRPr>
                    </a:p>
                  </a:txBody>
                  <a:tcPr marL="20634" marR="20634" marT="20634" marB="206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algn="ctr" rtl="0" fontAlgn="b">
                        <a:spcBef>
                          <a:spcPts val="0"/>
                        </a:spcBef>
                        <a:spcAft>
                          <a:spcPts val="0"/>
                        </a:spcAft>
                      </a:pPr>
                      <a:r>
                        <a:rPr lang="en-US" sz="1200" b="1" i="1" u="none" strike="noStrike" dirty="0">
                          <a:solidFill>
                            <a:srgbClr val="000000"/>
                          </a:solidFill>
                          <a:effectLst/>
                          <a:latin typeface="Times New Roman" panose="02020603050405020304" pitchFamily="18" charset="0"/>
                        </a:rPr>
                        <a:t>15-20</a:t>
                      </a:r>
                      <a:endParaRPr lang="en-US" sz="2800" dirty="0">
                        <a:effectLst/>
                      </a:endParaRPr>
                    </a:p>
                  </a:txBody>
                  <a:tcPr marL="20634" marR="20634" marT="20634" marB="206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algn="ctr" rtl="0" fontAlgn="b">
                        <a:spcBef>
                          <a:spcPts val="0"/>
                        </a:spcBef>
                        <a:spcAft>
                          <a:spcPts val="0"/>
                        </a:spcAft>
                      </a:pPr>
                      <a:r>
                        <a:rPr lang="en-US" sz="1200" b="1" i="1" u="none" strike="noStrike" dirty="0">
                          <a:solidFill>
                            <a:srgbClr val="000000"/>
                          </a:solidFill>
                          <a:effectLst/>
                          <a:latin typeface="Times New Roman" panose="02020603050405020304" pitchFamily="18" charset="0"/>
                        </a:rPr>
                        <a:t>2-4</a:t>
                      </a:r>
                      <a:endParaRPr lang="en-US" sz="2800" dirty="0">
                        <a:effectLst/>
                      </a:endParaRPr>
                    </a:p>
                  </a:txBody>
                  <a:tcPr marL="20634" marR="20634" marT="20634" marB="206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algn="ctr" rtl="0" fontAlgn="b">
                        <a:spcBef>
                          <a:spcPts val="0"/>
                        </a:spcBef>
                        <a:spcAft>
                          <a:spcPts val="0"/>
                        </a:spcAft>
                      </a:pPr>
                      <a:r>
                        <a:rPr lang="en-US" sz="1200" b="1" i="1" u="none" strike="noStrike" dirty="0">
                          <a:solidFill>
                            <a:srgbClr val="000000"/>
                          </a:solidFill>
                          <a:effectLst/>
                          <a:latin typeface="Times New Roman" panose="02020603050405020304" pitchFamily="18" charset="0"/>
                        </a:rPr>
                        <a:t>1, 4, 7, 10, 13, 16, 19, 22, 25, 28</a:t>
                      </a:r>
                      <a:endParaRPr lang="en-US" sz="2800" dirty="0">
                        <a:effectLst/>
                      </a:endParaRPr>
                    </a:p>
                  </a:txBody>
                  <a:tcPr marL="20634" marR="20634" marT="20634" marB="206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algn="ctr" rtl="0" fontAlgn="b">
                        <a:spcBef>
                          <a:spcPts val="0"/>
                        </a:spcBef>
                        <a:spcAft>
                          <a:spcPts val="0"/>
                        </a:spcAft>
                      </a:pPr>
                      <a:r>
                        <a:rPr lang="en-US" sz="1200" b="1" i="1" u="none" strike="noStrike" dirty="0">
                          <a:solidFill>
                            <a:srgbClr val="000000"/>
                          </a:solidFill>
                          <a:effectLst/>
                          <a:latin typeface="Times New Roman" panose="02020603050405020304" pitchFamily="18" charset="0"/>
                        </a:rPr>
                        <a:t>1, 4, 7, 10, 13, 16, 19, 22, 25, 28</a:t>
                      </a:r>
                      <a:endParaRPr lang="en-US" sz="2800" dirty="0">
                        <a:effectLst/>
                      </a:endParaRPr>
                    </a:p>
                  </a:txBody>
                  <a:tcPr marL="20634" marR="20634" marT="20634" marB="206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algn="ctr" rtl="0" fontAlgn="b">
                        <a:spcBef>
                          <a:spcPts val="0"/>
                        </a:spcBef>
                        <a:spcAft>
                          <a:spcPts val="0"/>
                        </a:spcAft>
                      </a:pPr>
                      <a:r>
                        <a:rPr lang="en-US" sz="1200" b="1" i="1" u="none" strike="noStrike">
                          <a:solidFill>
                            <a:srgbClr val="000000"/>
                          </a:solidFill>
                          <a:effectLst/>
                          <a:latin typeface="Times New Roman" panose="02020603050405020304" pitchFamily="18" charset="0"/>
                        </a:rPr>
                        <a:t>1, 4, 7, 10, 13, 16, 19, 22, 25, 28</a:t>
                      </a:r>
                      <a:endParaRPr lang="en-US" sz="2800">
                        <a:effectLst/>
                      </a:endParaRPr>
                    </a:p>
                  </a:txBody>
                  <a:tcPr marL="20634" marR="20634" marT="20634" marB="206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algn="ctr" rtl="0" fontAlgn="b">
                        <a:spcBef>
                          <a:spcPts val="0"/>
                        </a:spcBef>
                        <a:spcAft>
                          <a:spcPts val="0"/>
                        </a:spcAft>
                      </a:pPr>
                      <a:r>
                        <a:rPr lang="en-US" sz="1200" b="1" i="1" u="none" strike="noStrike">
                          <a:solidFill>
                            <a:srgbClr val="000000"/>
                          </a:solidFill>
                          <a:effectLst/>
                          <a:latin typeface="Times New Roman" panose="02020603050405020304" pitchFamily="18" charset="0"/>
                        </a:rPr>
                        <a:t>1, 4, 7, 10, 13, 16, 19, 22, 25, 28</a:t>
                      </a:r>
                      <a:endParaRPr lang="en-US" sz="2800">
                        <a:effectLst/>
                      </a:endParaRPr>
                    </a:p>
                  </a:txBody>
                  <a:tcPr marL="20634" marR="20634" marT="20634" marB="206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algn="ctr" rtl="0" fontAlgn="b">
                        <a:spcBef>
                          <a:spcPts val="0"/>
                        </a:spcBef>
                        <a:spcAft>
                          <a:spcPts val="0"/>
                        </a:spcAft>
                      </a:pPr>
                      <a:r>
                        <a:rPr lang="en-US" sz="1200" b="1" i="1" u="none" strike="noStrike">
                          <a:solidFill>
                            <a:srgbClr val="000000"/>
                          </a:solidFill>
                          <a:effectLst/>
                          <a:latin typeface="Times New Roman" panose="02020603050405020304" pitchFamily="18" charset="0"/>
                        </a:rPr>
                        <a:t>1, 4, 7, 10, 13, 16, 19, 22, 25, 28</a:t>
                      </a:r>
                      <a:endParaRPr lang="en-US" sz="2800">
                        <a:effectLst/>
                      </a:endParaRPr>
                    </a:p>
                  </a:txBody>
                  <a:tcPr marL="20634" marR="20634" marT="20634" marB="206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354922589"/>
                  </a:ext>
                </a:extLst>
              </a:tr>
              <a:tr h="486952">
                <a:tc>
                  <a:txBody>
                    <a:bodyPr/>
                    <a:lstStyle/>
                    <a:p>
                      <a:pPr rtl="0" fontAlgn="b">
                        <a:spcBef>
                          <a:spcPts val="0"/>
                        </a:spcBef>
                        <a:spcAft>
                          <a:spcPts val="0"/>
                        </a:spcAft>
                      </a:pPr>
                      <a:r>
                        <a:rPr lang="en-US" sz="1200" b="1" i="1" u="none" strike="noStrike">
                          <a:solidFill>
                            <a:srgbClr val="000000"/>
                          </a:solidFill>
                          <a:effectLst/>
                          <a:latin typeface="Times New Roman" panose="02020603050405020304" pitchFamily="18" charset="0"/>
                        </a:rPr>
                        <a:t>Creating the 4 rooms</a:t>
                      </a:r>
                      <a:endParaRPr lang="en-US" sz="2800">
                        <a:effectLst/>
                      </a:endParaRPr>
                    </a:p>
                  </a:txBody>
                  <a:tcPr marL="20634" marR="20634" marT="20634" marB="206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fontAlgn="b"/>
                      <a:br>
                        <a:rPr lang="en-US" sz="2800" dirty="0">
                          <a:effectLst/>
                        </a:rPr>
                      </a:br>
                      <a:endParaRPr lang="en-US" sz="2800" dirty="0">
                        <a:effectLst/>
                      </a:endParaRPr>
                    </a:p>
                  </a:txBody>
                  <a:tcPr marL="20634" marR="20634" marT="20634" marB="206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0FF00"/>
                    </a:solidFill>
                  </a:tcPr>
                </a:tc>
                <a:tc>
                  <a:txBody>
                    <a:bodyPr/>
                    <a:lstStyle/>
                    <a:p>
                      <a:pPr fontAlgn="b"/>
                      <a:br>
                        <a:rPr lang="en-US" sz="2800" dirty="0">
                          <a:effectLst/>
                        </a:rPr>
                      </a:br>
                      <a:endParaRPr lang="en-US" sz="2800" dirty="0">
                        <a:effectLst/>
                      </a:endParaRPr>
                    </a:p>
                  </a:txBody>
                  <a:tcPr marL="20634" marR="20634" marT="20634" marB="206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fontAlgn="b"/>
                      <a:br>
                        <a:rPr lang="en-US" sz="2800" dirty="0">
                          <a:effectLst/>
                        </a:rPr>
                      </a:br>
                      <a:endParaRPr lang="en-US" sz="2800" dirty="0">
                        <a:effectLst/>
                      </a:endParaRPr>
                    </a:p>
                  </a:txBody>
                  <a:tcPr marL="20634" marR="20634" marT="20634" marB="206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fontAlgn="b"/>
                      <a:br>
                        <a:rPr lang="en-US" sz="2800" dirty="0">
                          <a:effectLst/>
                        </a:rPr>
                      </a:br>
                      <a:endParaRPr lang="en-US" sz="2800" dirty="0">
                        <a:effectLst/>
                      </a:endParaRPr>
                    </a:p>
                  </a:txBody>
                  <a:tcPr marL="20634" marR="20634" marT="20634" marB="206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fontAlgn="b"/>
                      <a:br>
                        <a:rPr lang="en-US" sz="2800" dirty="0">
                          <a:effectLst/>
                        </a:rPr>
                      </a:br>
                      <a:endParaRPr lang="en-US" sz="2800" dirty="0">
                        <a:effectLst/>
                      </a:endParaRPr>
                    </a:p>
                  </a:txBody>
                  <a:tcPr marL="20634" marR="20634" marT="20634" marB="206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fontAlgn="b"/>
                      <a:br>
                        <a:rPr lang="en-US" sz="2800">
                          <a:effectLst/>
                        </a:rPr>
                      </a:br>
                      <a:endParaRPr lang="en-US" sz="2800">
                        <a:effectLst/>
                      </a:endParaRPr>
                    </a:p>
                  </a:txBody>
                  <a:tcPr marL="20634" marR="20634" marT="20634" marB="206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fontAlgn="b"/>
                      <a:br>
                        <a:rPr lang="en-US" sz="2800">
                          <a:effectLst/>
                        </a:rPr>
                      </a:br>
                      <a:endParaRPr lang="en-US" sz="2800">
                        <a:effectLst/>
                      </a:endParaRPr>
                    </a:p>
                  </a:txBody>
                  <a:tcPr marL="20634" marR="20634" marT="20634" marB="206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233746151"/>
                  </a:ext>
                </a:extLst>
              </a:tr>
              <a:tr h="486952">
                <a:tc>
                  <a:txBody>
                    <a:bodyPr/>
                    <a:lstStyle/>
                    <a:p>
                      <a:pPr rtl="0" fontAlgn="b">
                        <a:spcBef>
                          <a:spcPts val="0"/>
                        </a:spcBef>
                        <a:spcAft>
                          <a:spcPts val="0"/>
                        </a:spcAft>
                      </a:pPr>
                      <a:r>
                        <a:rPr lang="en-US" sz="1200" b="1" i="1" u="none" strike="noStrike">
                          <a:solidFill>
                            <a:srgbClr val="000000"/>
                          </a:solidFill>
                          <a:effectLst/>
                          <a:latin typeface="Times New Roman" panose="02020603050405020304" pitchFamily="18" charset="0"/>
                        </a:rPr>
                        <a:t>Placing in the chickens</a:t>
                      </a:r>
                      <a:endParaRPr lang="en-US" sz="2800">
                        <a:effectLst/>
                      </a:endParaRPr>
                    </a:p>
                  </a:txBody>
                  <a:tcPr marL="20634" marR="20634" marT="20634" marB="206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fontAlgn="b"/>
                      <a:br>
                        <a:rPr lang="en-US" sz="2800">
                          <a:effectLst/>
                        </a:rPr>
                      </a:br>
                      <a:endParaRPr lang="en-US" sz="2800">
                        <a:effectLst/>
                      </a:endParaRPr>
                    </a:p>
                  </a:txBody>
                  <a:tcPr marL="20634" marR="20634" marT="20634" marB="206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fontAlgn="b"/>
                      <a:br>
                        <a:rPr lang="en-US" sz="2800">
                          <a:effectLst/>
                        </a:rPr>
                      </a:br>
                      <a:endParaRPr lang="en-US" sz="2800">
                        <a:effectLst/>
                      </a:endParaRPr>
                    </a:p>
                  </a:txBody>
                  <a:tcPr marL="20634" marR="20634" marT="20634" marB="206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0FF00"/>
                    </a:solidFill>
                  </a:tcPr>
                </a:tc>
                <a:tc>
                  <a:txBody>
                    <a:bodyPr/>
                    <a:lstStyle/>
                    <a:p>
                      <a:pPr fontAlgn="b"/>
                      <a:br>
                        <a:rPr lang="en-US" sz="2800">
                          <a:effectLst/>
                        </a:rPr>
                      </a:br>
                      <a:endParaRPr lang="en-US" sz="2800">
                        <a:effectLst/>
                      </a:endParaRPr>
                    </a:p>
                  </a:txBody>
                  <a:tcPr marL="20634" marR="20634" marT="20634" marB="206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fontAlgn="b"/>
                      <a:br>
                        <a:rPr lang="en-US" sz="2800" dirty="0">
                          <a:effectLst/>
                        </a:rPr>
                      </a:br>
                      <a:endParaRPr lang="en-US" sz="2800" dirty="0">
                        <a:effectLst/>
                      </a:endParaRPr>
                    </a:p>
                  </a:txBody>
                  <a:tcPr marL="20634" marR="20634" marT="20634" marB="206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fontAlgn="b"/>
                      <a:br>
                        <a:rPr lang="en-US" sz="2800" dirty="0">
                          <a:effectLst/>
                        </a:rPr>
                      </a:br>
                      <a:endParaRPr lang="en-US" sz="2800" dirty="0">
                        <a:effectLst/>
                      </a:endParaRPr>
                    </a:p>
                  </a:txBody>
                  <a:tcPr marL="20634" marR="20634" marT="20634" marB="206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fontAlgn="b"/>
                      <a:br>
                        <a:rPr lang="en-US" sz="2800">
                          <a:effectLst/>
                        </a:rPr>
                      </a:br>
                      <a:endParaRPr lang="en-US" sz="2800">
                        <a:effectLst/>
                      </a:endParaRPr>
                    </a:p>
                  </a:txBody>
                  <a:tcPr marL="20634" marR="20634" marT="20634" marB="206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fontAlgn="b"/>
                      <a:br>
                        <a:rPr lang="en-US" sz="2800">
                          <a:effectLst/>
                        </a:rPr>
                      </a:br>
                      <a:endParaRPr lang="en-US" sz="2800">
                        <a:effectLst/>
                      </a:endParaRPr>
                    </a:p>
                  </a:txBody>
                  <a:tcPr marL="20634" marR="20634" marT="20634" marB="206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811656732"/>
                  </a:ext>
                </a:extLst>
              </a:tr>
              <a:tr h="486952">
                <a:tc>
                  <a:txBody>
                    <a:bodyPr/>
                    <a:lstStyle/>
                    <a:p>
                      <a:pPr rtl="0" fontAlgn="b">
                        <a:spcBef>
                          <a:spcPts val="0"/>
                        </a:spcBef>
                        <a:spcAft>
                          <a:spcPts val="0"/>
                        </a:spcAft>
                      </a:pPr>
                      <a:r>
                        <a:rPr lang="en-US" sz="1200" b="1" i="1" u="none" strike="noStrike">
                          <a:solidFill>
                            <a:srgbClr val="000000"/>
                          </a:solidFill>
                          <a:effectLst/>
                          <a:latin typeface="Times New Roman" panose="02020603050405020304" pitchFamily="18" charset="0"/>
                        </a:rPr>
                        <a:t>Collecting the data</a:t>
                      </a:r>
                      <a:endParaRPr lang="en-US" sz="2800">
                        <a:effectLst/>
                      </a:endParaRPr>
                    </a:p>
                  </a:txBody>
                  <a:tcPr marL="20634" marR="20634" marT="20634" marB="206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fontAlgn="b"/>
                      <a:br>
                        <a:rPr lang="en-US" sz="2800">
                          <a:effectLst/>
                        </a:rPr>
                      </a:br>
                      <a:endParaRPr lang="en-US" sz="2800">
                        <a:effectLst/>
                      </a:endParaRPr>
                    </a:p>
                  </a:txBody>
                  <a:tcPr marL="20634" marR="20634" marT="20634" marB="206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fontAlgn="b"/>
                      <a:br>
                        <a:rPr lang="en-US" sz="2800">
                          <a:effectLst/>
                        </a:rPr>
                      </a:br>
                      <a:endParaRPr lang="en-US" sz="2800">
                        <a:effectLst/>
                      </a:endParaRPr>
                    </a:p>
                  </a:txBody>
                  <a:tcPr marL="20634" marR="20634" marT="20634" marB="206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fontAlgn="b"/>
                      <a:br>
                        <a:rPr lang="en-US" sz="2800" dirty="0">
                          <a:effectLst/>
                        </a:rPr>
                      </a:br>
                      <a:endParaRPr lang="en-US" sz="2800" dirty="0">
                        <a:effectLst/>
                      </a:endParaRPr>
                    </a:p>
                  </a:txBody>
                  <a:tcPr marL="20634" marR="20634" marT="20634" marB="206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0FF00"/>
                    </a:solidFill>
                  </a:tcPr>
                </a:tc>
                <a:tc>
                  <a:txBody>
                    <a:bodyPr/>
                    <a:lstStyle/>
                    <a:p>
                      <a:pPr fontAlgn="b"/>
                      <a:br>
                        <a:rPr lang="en-US" sz="2800" dirty="0">
                          <a:effectLst/>
                        </a:rPr>
                      </a:br>
                      <a:endParaRPr lang="en-US" sz="2800" dirty="0">
                        <a:effectLst/>
                      </a:endParaRPr>
                    </a:p>
                  </a:txBody>
                  <a:tcPr marL="20634" marR="20634" marT="20634" marB="206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0FF00"/>
                    </a:solidFill>
                  </a:tcPr>
                </a:tc>
                <a:tc>
                  <a:txBody>
                    <a:bodyPr/>
                    <a:lstStyle/>
                    <a:p>
                      <a:pPr fontAlgn="b"/>
                      <a:br>
                        <a:rPr lang="en-US" sz="2800" dirty="0">
                          <a:effectLst/>
                        </a:rPr>
                      </a:br>
                      <a:endParaRPr lang="en-US" sz="2800" dirty="0">
                        <a:effectLst/>
                      </a:endParaRPr>
                    </a:p>
                  </a:txBody>
                  <a:tcPr marL="20634" marR="20634" marT="20634" marB="206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0FF00"/>
                    </a:solidFill>
                  </a:tcPr>
                </a:tc>
                <a:tc>
                  <a:txBody>
                    <a:bodyPr/>
                    <a:lstStyle/>
                    <a:p>
                      <a:pPr fontAlgn="b"/>
                      <a:br>
                        <a:rPr lang="en-US" sz="2800">
                          <a:effectLst/>
                        </a:rPr>
                      </a:br>
                      <a:endParaRPr lang="en-US" sz="2800">
                        <a:effectLst/>
                      </a:endParaRPr>
                    </a:p>
                  </a:txBody>
                  <a:tcPr marL="20634" marR="20634" marT="20634" marB="206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0FF00"/>
                    </a:solidFill>
                  </a:tcPr>
                </a:tc>
                <a:tc>
                  <a:txBody>
                    <a:bodyPr/>
                    <a:lstStyle/>
                    <a:p>
                      <a:pPr fontAlgn="b"/>
                      <a:br>
                        <a:rPr lang="en-US" sz="2800">
                          <a:effectLst/>
                        </a:rPr>
                      </a:br>
                      <a:endParaRPr lang="en-US" sz="2800">
                        <a:effectLst/>
                      </a:endParaRPr>
                    </a:p>
                  </a:txBody>
                  <a:tcPr marL="20634" marR="20634" marT="20634" marB="206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0FF00"/>
                    </a:solidFill>
                  </a:tcPr>
                </a:tc>
                <a:extLst>
                  <a:ext uri="{0D108BD9-81ED-4DB2-BD59-A6C34878D82A}">
                    <a16:rowId xmlns:a16="http://schemas.microsoft.com/office/drawing/2014/main" val="3564070093"/>
                  </a:ext>
                </a:extLst>
              </a:tr>
              <a:tr h="486952">
                <a:tc>
                  <a:txBody>
                    <a:bodyPr/>
                    <a:lstStyle/>
                    <a:p>
                      <a:pPr rtl="0" fontAlgn="b">
                        <a:spcBef>
                          <a:spcPts val="0"/>
                        </a:spcBef>
                        <a:spcAft>
                          <a:spcPts val="0"/>
                        </a:spcAft>
                      </a:pPr>
                      <a:r>
                        <a:rPr lang="en-US" sz="1200" b="1" i="1" u="none" strike="noStrike">
                          <a:solidFill>
                            <a:srgbClr val="000000"/>
                          </a:solidFill>
                          <a:effectLst/>
                          <a:latin typeface="Times New Roman" panose="02020603050405020304" pitchFamily="18" charset="0"/>
                        </a:rPr>
                        <a:t>Report Writing</a:t>
                      </a:r>
                      <a:endParaRPr lang="en-US" sz="2800">
                        <a:effectLst/>
                      </a:endParaRPr>
                    </a:p>
                  </a:txBody>
                  <a:tcPr marL="20634" marR="20634" marT="20634" marB="206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fontAlgn="b"/>
                      <a:br>
                        <a:rPr lang="en-US" sz="2800">
                          <a:effectLst/>
                        </a:rPr>
                      </a:br>
                      <a:endParaRPr lang="en-US" sz="2800">
                        <a:effectLst/>
                      </a:endParaRPr>
                    </a:p>
                  </a:txBody>
                  <a:tcPr marL="20634" marR="20634" marT="20634" marB="206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fontAlgn="b"/>
                      <a:br>
                        <a:rPr lang="en-US" sz="2800" dirty="0">
                          <a:effectLst/>
                        </a:rPr>
                      </a:br>
                      <a:endParaRPr lang="en-US" sz="2800" dirty="0">
                        <a:effectLst/>
                      </a:endParaRPr>
                    </a:p>
                  </a:txBody>
                  <a:tcPr marL="20634" marR="20634" marT="20634" marB="206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fontAlgn="b"/>
                      <a:br>
                        <a:rPr lang="en-US" sz="2800" dirty="0">
                          <a:effectLst/>
                        </a:rPr>
                      </a:br>
                      <a:endParaRPr lang="en-US" sz="2800" dirty="0">
                        <a:effectLst/>
                      </a:endParaRPr>
                    </a:p>
                  </a:txBody>
                  <a:tcPr marL="20634" marR="20634" marT="20634" marB="206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0FF00"/>
                    </a:solidFill>
                  </a:tcPr>
                </a:tc>
                <a:tc>
                  <a:txBody>
                    <a:bodyPr/>
                    <a:lstStyle/>
                    <a:p>
                      <a:pPr fontAlgn="b"/>
                      <a:br>
                        <a:rPr lang="en-US" sz="2800" dirty="0">
                          <a:effectLst/>
                        </a:rPr>
                      </a:br>
                      <a:endParaRPr lang="en-US" sz="2800" dirty="0">
                        <a:effectLst/>
                      </a:endParaRPr>
                    </a:p>
                  </a:txBody>
                  <a:tcPr marL="20634" marR="20634" marT="20634" marB="206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0FF00"/>
                    </a:solidFill>
                  </a:tcPr>
                </a:tc>
                <a:tc>
                  <a:txBody>
                    <a:bodyPr/>
                    <a:lstStyle/>
                    <a:p>
                      <a:pPr fontAlgn="b"/>
                      <a:br>
                        <a:rPr lang="en-US" sz="2800" dirty="0">
                          <a:effectLst/>
                        </a:rPr>
                      </a:br>
                      <a:endParaRPr lang="en-US" sz="2800" dirty="0">
                        <a:effectLst/>
                      </a:endParaRPr>
                    </a:p>
                  </a:txBody>
                  <a:tcPr marL="20634" marR="20634" marT="20634" marB="206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0FF00"/>
                    </a:solidFill>
                  </a:tcPr>
                </a:tc>
                <a:tc>
                  <a:txBody>
                    <a:bodyPr/>
                    <a:lstStyle/>
                    <a:p>
                      <a:pPr fontAlgn="b"/>
                      <a:br>
                        <a:rPr lang="en-US" sz="2800" dirty="0">
                          <a:effectLst/>
                        </a:rPr>
                      </a:br>
                      <a:endParaRPr lang="en-US" sz="2800" dirty="0">
                        <a:effectLst/>
                      </a:endParaRPr>
                    </a:p>
                  </a:txBody>
                  <a:tcPr marL="20634" marR="20634" marT="20634" marB="206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0FF00"/>
                    </a:solidFill>
                  </a:tcPr>
                </a:tc>
                <a:tc>
                  <a:txBody>
                    <a:bodyPr/>
                    <a:lstStyle/>
                    <a:p>
                      <a:pPr fontAlgn="b"/>
                      <a:br>
                        <a:rPr lang="en-US" sz="2800" dirty="0">
                          <a:effectLst/>
                        </a:rPr>
                      </a:br>
                      <a:endParaRPr lang="en-US" sz="2800" dirty="0">
                        <a:effectLst/>
                      </a:endParaRPr>
                    </a:p>
                  </a:txBody>
                  <a:tcPr marL="20634" marR="20634" marT="20634" marB="20634"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0FF00"/>
                    </a:solidFill>
                  </a:tcPr>
                </a:tc>
                <a:extLst>
                  <a:ext uri="{0D108BD9-81ED-4DB2-BD59-A6C34878D82A}">
                    <a16:rowId xmlns:a16="http://schemas.microsoft.com/office/drawing/2014/main" val="2501213400"/>
                  </a:ext>
                </a:extLst>
              </a:tr>
            </a:tbl>
          </a:graphicData>
        </a:graphic>
      </p:graphicFrame>
      <p:sp>
        <p:nvSpPr>
          <p:cNvPr id="5" name="Rectangle 1">
            <a:extLst>
              <a:ext uri="{FF2B5EF4-FFF2-40B4-BE49-F238E27FC236}">
                <a16:creationId xmlns:a16="http://schemas.microsoft.com/office/drawing/2014/main" id="{A7E8466D-6247-AE28-EEFD-E19B9561DB39}"/>
              </a:ext>
            </a:extLst>
          </p:cNvPr>
          <p:cNvSpPr>
            <a:spLocks noChangeArrowheads="1"/>
          </p:cNvSpPr>
          <p:nvPr/>
        </p:nvSpPr>
        <p:spPr bwMode="auto">
          <a:xfrm>
            <a:off x="-1464670" y="1544955"/>
            <a:ext cx="37678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056"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84114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DE94B-3BE9-28B0-B102-E40B4238EF77}"/>
              </a:ext>
            </a:extLst>
          </p:cNvPr>
          <p:cNvSpPr>
            <a:spLocks noGrp="1"/>
          </p:cNvSpPr>
          <p:nvPr>
            <p:ph type="title"/>
          </p:nvPr>
        </p:nvSpPr>
        <p:spPr>
          <a:xfrm>
            <a:off x="409441" y="350050"/>
            <a:ext cx="3012648" cy="1303867"/>
          </a:xfrm>
        </p:spPr>
        <p:txBody>
          <a:bodyPr/>
          <a:lstStyle/>
          <a:p>
            <a:r>
              <a:rPr lang="en-US" dirty="0"/>
              <a:t>Procedure</a:t>
            </a:r>
          </a:p>
        </p:txBody>
      </p:sp>
      <p:sp>
        <p:nvSpPr>
          <p:cNvPr id="4" name="Rectangle 3">
            <a:extLst>
              <a:ext uri="{FF2B5EF4-FFF2-40B4-BE49-F238E27FC236}">
                <a16:creationId xmlns:a16="http://schemas.microsoft.com/office/drawing/2014/main" id="{557C9D55-672D-03C0-C102-0F0F2B93B649}"/>
              </a:ext>
            </a:extLst>
          </p:cNvPr>
          <p:cNvSpPr/>
          <p:nvPr/>
        </p:nvSpPr>
        <p:spPr>
          <a:xfrm>
            <a:off x="1295402" y="2123768"/>
            <a:ext cx="9952701" cy="1052051"/>
          </a:xfrm>
          <a:prstGeom prst="rect">
            <a:avLst/>
          </a:prstGeom>
          <a:solidFill>
            <a:srgbClr val="FBFBFB"/>
          </a:solidFill>
          <a:ln>
            <a:solidFill>
              <a:srgbClr val="F9F9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F29105C-F09C-9600-D5CC-93CB16680481}"/>
              </a:ext>
            </a:extLst>
          </p:cNvPr>
          <p:cNvSpPr>
            <a:spLocks noGrp="1"/>
          </p:cNvSpPr>
          <p:nvPr>
            <p:ph idx="1"/>
          </p:nvPr>
        </p:nvSpPr>
        <p:spPr>
          <a:xfrm>
            <a:off x="872777" y="1462132"/>
            <a:ext cx="9601196" cy="383569"/>
          </a:xfrm>
        </p:spPr>
        <p:txBody>
          <a:bodyPr>
            <a:normAutofit fontScale="92500" lnSpcReduction="20000"/>
          </a:bodyPr>
          <a:lstStyle/>
          <a:p>
            <a:pPr marL="0" indent="0">
              <a:buNone/>
            </a:pPr>
            <a:r>
              <a:rPr lang="en-US" b="1" dirty="0"/>
              <a:t>Testing field</a:t>
            </a:r>
          </a:p>
        </p:txBody>
      </p:sp>
      <p:sp>
        <p:nvSpPr>
          <p:cNvPr id="5" name="TextBox 4">
            <a:extLst>
              <a:ext uri="{FF2B5EF4-FFF2-40B4-BE49-F238E27FC236}">
                <a16:creationId xmlns:a16="http://schemas.microsoft.com/office/drawing/2014/main" id="{5F602C2A-16FC-4119-41F5-8DD1CC17A97B}"/>
              </a:ext>
            </a:extLst>
          </p:cNvPr>
          <p:cNvSpPr txBox="1"/>
          <p:nvPr/>
        </p:nvSpPr>
        <p:spPr>
          <a:xfrm>
            <a:off x="-468343" y="1812270"/>
            <a:ext cx="8412480" cy="4247317"/>
          </a:xfrm>
          <a:prstGeom prst="rect">
            <a:avLst/>
          </a:prstGeom>
          <a:noFill/>
        </p:spPr>
        <p:txBody>
          <a:bodyPr wrap="square" rtlCol="0">
            <a:spAutoFit/>
          </a:bodyPr>
          <a:lstStyle/>
          <a:p>
            <a:pPr marL="1371600" rtl="0">
              <a:spcBef>
                <a:spcPts val="0"/>
              </a:spcBef>
              <a:spcAft>
                <a:spcPts val="0"/>
              </a:spcAft>
            </a:pPr>
            <a:r>
              <a:rPr lang="en-US" sz="1800" b="0" i="0" u="none" strike="noStrike" dirty="0">
                <a:solidFill>
                  <a:srgbClr val="000000"/>
                </a:solidFill>
                <a:effectLst/>
                <a:latin typeface="Times New Roman" panose="02020603050405020304" pitchFamily="18" charset="0"/>
              </a:rPr>
              <a:t>Objective: Creating environments for finding the diseases or parasites</a:t>
            </a:r>
            <a:br>
              <a:rPr lang="en-US" b="0" dirty="0">
                <a:effectLst/>
              </a:rPr>
            </a:br>
            <a:r>
              <a:rPr lang="en-US" sz="1800" b="0" i="0" u="none" strike="noStrike" dirty="0">
                <a:solidFill>
                  <a:srgbClr val="000000"/>
                </a:solidFill>
                <a:effectLst/>
                <a:latin typeface="Times New Roman" panose="02020603050405020304" pitchFamily="18" charset="0"/>
              </a:rPr>
              <a:t>Methodology: </a:t>
            </a:r>
            <a:endParaRPr lang="en-US" b="0" dirty="0">
              <a:effectLst/>
            </a:endParaRPr>
          </a:p>
          <a:p>
            <a:pPr marL="1371600" rtl="0" fontAlgn="base">
              <a:spcBef>
                <a:spcPts val="0"/>
              </a:spcBef>
              <a:spcAft>
                <a:spcPts val="0"/>
              </a:spcAft>
              <a:buFont typeface="+mj-lt"/>
              <a:buAutoNum type="arabicPeriod"/>
            </a:pPr>
            <a:r>
              <a:rPr lang="en-US" sz="1800" b="0" i="0" u="none" strike="noStrike" dirty="0">
                <a:solidFill>
                  <a:srgbClr val="000000"/>
                </a:solidFill>
                <a:effectLst/>
                <a:latin typeface="Times New Roman" panose="02020603050405020304" pitchFamily="18" charset="0"/>
              </a:rPr>
              <a:t>We will be creating 4 different rooms, the rooms consist of low temperature, high temperature, low ventilation, and high ventilation</a:t>
            </a:r>
          </a:p>
          <a:p>
            <a:pPr marL="1371600" rtl="0" fontAlgn="base">
              <a:spcBef>
                <a:spcPts val="0"/>
              </a:spcBef>
              <a:spcAft>
                <a:spcPts val="0"/>
              </a:spcAft>
              <a:buFont typeface="+mj-lt"/>
              <a:buAutoNum type="arabicPeriod"/>
            </a:pPr>
            <a:r>
              <a:rPr lang="en-US" sz="1800" b="0" i="0" u="none" strike="noStrike" dirty="0">
                <a:solidFill>
                  <a:srgbClr val="000000"/>
                </a:solidFill>
                <a:effectLst/>
                <a:latin typeface="Times New Roman" panose="02020603050405020304" pitchFamily="18" charset="0"/>
              </a:rPr>
              <a:t>We will  then separate the rooms by 2, the temperature rooms and the ventilation rooms</a:t>
            </a:r>
          </a:p>
          <a:p>
            <a:pPr marL="1371600" rtl="0" fontAlgn="base">
              <a:spcBef>
                <a:spcPts val="0"/>
              </a:spcBef>
              <a:spcAft>
                <a:spcPts val="0"/>
              </a:spcAft>
              <a:buFont typeface="+mj-lt"/>
              <a:buAutoNum type="arabicPeriod"/>
            </a:pPr>
            <a:r>
              <a:rPr lang="en-US" sz="1800" b="0" i="0" u="none" strike="noStrike" dirty="0">
                <a:solidFill>
                  <a:srgbClr val="000000"/>
                </a:solidFill>
                <a:effectLst/>
                <a:latin typeface="Times New Roman" panose="02020603050405020304" pitchFamily="18" charset="0"/>
              </a:rPr>
              <a:t>The ventilation rooms will have the average temperatures while the temperature rooms will have the average ventilations</a:t>
            </a:r>
          </a:p>
          <a:p>
            <a:pPr marL="1371600" rtl="0" fontAlgn="base">
              <a:spcBef>
                <a:spcPts val="0"/>
              </a:spcBef>
              <a:spcAft>
                <a:spcPts val="0"/>
              </a:spcAft>
              <a:buFont typeface="+mj-lt"/>
              <a:buAutoNum type="arabicPeriod"/>
            </a:pPr>
            <a:r>
              <a:rPr lang="en-US" sz="1800" b="0" i="0" u="none" strike="noStrike" dirty="0">
                <a:solidFill>
                  <a:srgbClr val="000000"/>
                </a:solidFill>
                <a:effectLst/>
                <a:latin typeface="Times New Roman" panose="02020603050405020304" pitchFamily="18" charset="0"/>
              </a:rPr>
              <a:t>High temperature room will have around 30-35°C (86-95°F) while the low temperature room will have around 10-15°C (50-59°F). The ventilation will be 4-6 cubic meters of air per kg of live chicken</a:t>
            </a:r>
          </a:p>
          <a:p>
            <a:pPr marL="1371600" rtl="0" fontAlgn="base">
              <a:spcBef>
                <a:spcPts val="0"/>
              </a:spcBef>
              <a:spcAft>
                <a:spcPts val="0"/>
              </a:spcAft>
              <a:buFont typeface="+mj-lt"/>
              <a:buAutoNum type="arabicPeriod"/>
            </a:pPr>
            <a:r>
              <a:rPr lang="en-US" sz="1800" b="0" i="0" u="none" strike="noStrike" dirty="0">
                <a:solidFill>
                  <a:srgbClr val="000000"/>
                </a:solidFill>
                <a:effectLst/>
                <a:latin typeface="Times New Roman" panose="02020603050405020304" pitchFamily="18" charset="0"/>
              </a:rPr>
              <a:t>Low ventilation rooms will be 1-2 cubic meters of air per kg of live chicken while the high ventilation rooms will be around 4-6 cubic meters of air per kg of live chicken. While the temperature will be 65-75°F (18-24°C)</a:t>
            </a:r>
          </a:p>
        </p:txBody>
      </p:sp>
      <p:pic>
        <p:nvPicPr>
          <p:cNvPr id="8" name="Picture 2" descr="Chicken PNG, Chicken Transparent Background - FreeIconsPNG">
            <a:extLst>
              <a:ext uri="{FF2B5EF4-FFF2-40B4-BE49-F238E27FC236}">
                <a16:creationId xmlns:a16="http://schemas.microsoft.com/office/drawing/2014/main" id="{860C8C42-2DE1-99DA-2C64-4F1357E1D1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806972" y="1203960"/>
            <a:ext cx="3474722" cy="462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876369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TM02900743[[fn=Organic]]</Template>
  <TotalTime>738</TotalTime>
  <Words>971</Words>
  <Application>Microsoft Office PowerPoint</Application>
  <PresentationFormat>Widescreen</PresentationFormat>
  <Paragraphs>168</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Garamond</vt:lpstr>
      <vt:lpstr>Times New Roman</vt:lpstr>
      <vt:lpstr>Organic</vt:lpstr>
      <vt:lpstr>The prevalence of diseases or parasites in native chickens based on their environment</vt:lpstr>
      <vt:lpstr>Introduction</vt:lpstr>
      <vt:lpstr>Problem</vt:lpstr>
      <vt:lpstr>Literature review</vt:lpstr>
      <vt:lpstr>Variant dependent &amp; Independent</vt:lpstr>
      <vt:lpstr>Tools and materials</vt:lpstr>
      <vt:lpstr>Data collection</vt:lpstr>
      <vt:lpstr>Timeline plan</vt:lpstr>
      <vt:lpstr>Procedure</vt:lpstr>
      <vt:lpstr>PowerPoint Presentation</vt:lpstr>
      <vt:lpstr>The prevalence of diseases or parasites in native chickens based on their environment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Fazl Nazheef</dc:creator>
  <cp:lastModifiedBy>Fazl Nazheef</cp:lastModifiedBy>
  <cp:revision>3</cp:revision>
  <dcterms:created xsi:type="dcterms:W3CDTF">2024-10-10T13:58:04Z</dcterms:created>
  <dcterms:modified xsi:type="dcterms:W3CDTF">2024-10-11T12:34:34Z</dcterms:modified>
</cp:coreProperties>
</file>